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5" r:id="rId4"/>
  </p:sldMasterIdLst>
  <p:handoutMasterIdLst>
    <p:handoutMasterId r:id="rId26"/>
  </p:handoutMasterIdLst>
  <p:sldIdLst>
    <p:sldId id="256" r:id="rId5"/>
    <p:sldId id="301" r:id="rId6"/>
    <p:sldId id="302" r:id="rId7"/>
    <p:sldId id="304" r:id="rId8"/>
    <p:sldId id="305" r:id="rId9"/>
    <p:sldId id="307" r:id="rId10"/>
    <p:sldId id="315" r:id="rId11"/>
    <p:sldId id="310" r:id="rId12"/>
    <p:sldId id="312" r:id="rId13"/>
    <p:sldId id="313" r:id="rId14"/>
    <p:sldId id="314" r:id="rId15"/>
    <p:sldId id="320" r:id="rId16"/>
    <p:sldId id="319" r:id="rId17"/>
    <p:sldId id="317" r:id="rId18"/>
    <p:sldId id="321" r:id="rId19"/>
    <p:sldId id="322" r:id="rId20"/>
    <p:sldId id="328" r:id="rId21"/>
    <p:sldId id="323" r:id="rId22"/>
    <p:sldId id="324" r:id="rId23"/>
    <p:sldId id="327" r:id="rId24"/>
    <p:sldId id="325" r:id="rId25"/>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52" autoAdjust="0"/>
    <p:restoredTop sz="94660"/>
  </p:normalViewPr>
  <p:slideViewPr>
    <p:cSldViewPr snapToGrid="0">
      <p:cViewPr varScale="1">
        <p:scale>
          <a:sx n="76" d="100"/>
          <a:sy n="76" d="100"/>
        </p:scale>
        <p:origin x="71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0CF9FC2-D2CC-4519-84E5-97FC220B643F}"/>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157A3B59-20BA-4523-9B70-DCEE90840FFD}"/>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944DF72-855E-4748-8ED9-43810FA6C70B}" type="datetimeFigureOut">
              <a:rPr lang="en-US" smtClean="0"/>
              <a:t>4/9/2020</a:t>
            </a:fld>
            <a:endParaRPr lang="en-US"/>
          </a:p>
        </p:txBody>
      </p:sp>
      <p:sp>
        <p:nvSpPr>
          <p:cNvPr id="4" name="Footer Placeholder 3">
            <a:extLst>
              <a:ext uri="{FF2B5EF4-FFF2-40B4-BE49-F238E27FC236}">
                <a16:creationId xmlns:a16="http://schemas.microsoft.com/office/drawing/2014/main" id="{8FEA0F8A-D196-4704-8B5B-F64540C8AC6E}"/>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A8ADB1F-1651-4ECB-BD67-A1F9CA0FCCED}"/>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285066C8-3061-4CD3-AF64-FB1AA440487B}" type="slidenum">
              <a:rPr lang="en-US" smtClean="0"/>
              <a:t>‹#›</a:t>
            </a:fld>
            <a:endParaRPr lang="en-US"/>
          </a:p>
        </p:txBody>
      </p:sp>
    </p:spTree>
    <p:extLst>
      <p:ext uri="{BB962C8B-B14F-4D97-AF65-F5344CB8AC3E}">
        <p14:creationId xmlns:p14="http://schemas.microsoft.com/office/powerpoint/2010/main" val="102353174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74142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20184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013887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2474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233209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130995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4/9/2020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23204616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76411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42633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7188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4/9/2020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421070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80556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61025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88522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4/9/2020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389747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4/9/2020</a:t>
            </a:fld>
            <a:endParaRPr lang="en-US" dirty="0"/>
          </a:p>
        </p:txBody>
      </p:sp>
    </p:spTree>
    <p:extLst>
      <p:ext uri="{BB962C8B-B14F-4D97-AF65-F5344CB8AC3E}">
        <p14:creationId xmlns:p14="http://schemas.microsoft.com/office/powerpoint/2010/main" val="296246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4/9/2020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1411456"/>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https://www.irs.gov/newsroom/small-business-health-care-tax-credit-questions-and-answers-determining-ftes-and-average-annual-wages" TargetMode="External"/><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1.gif"/></Relationships>
</file>

<file path=ppt/slides/_rels/slide1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hyperlink" Target="https://home.treasury.gov/system/files/136/Paycheck-Protection-Program-Application-3-30-2020-v3.pdf" TargetMode="Externa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hyperlink" Target="https://www.sba.gov/funding-programs/loans/coronavirus-relief-options/paycheck-protection-program-ppp#section-header-1" TargetMode="External"/><Relationship Id="rId2" Type="http://schemas.openxmlformats.org/officeDocument/2006/relationships/hyperlink" Target="https://home.treasury.gov/policy-issues/top-priorities/cares-act/assistance-for-small-businesses" TargetMode="External"/><Relationship Id="rId1" Type="http://schemas.openxmlformats.org/officeDocument/2006/relationships/slideLayout" Target="../slideLayouts/slideLayout3.xml"/><Relationship Id="rId6" Type="http://schemas.openxmlformats.org/officeDocument/2006/relationships/image" Target="../media/image1.gif"/><Relationship Id="rId5" Type="http://schemas.openxmlformats.org/officeDocument/2006/relationships/hyperlink" Target="https://lcef.org/business-continuity-statement" TargetMode="External"/><Relationship Id="rId4" Type="http://schemas.openxmlformats.org/officeDocument/2006/relationships/hyperlink" Target="https://www.concordiaplans.org/hub/covid-19-what-you-need-to-know.html"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2.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A3AA2-DD7A-4DBC-9E87-494774E80762}"/>
              </a:ext>
            </a:extLst>
          </p:cNvPr>
          <p:cNvSpPr>
            <a:spLocks noGrp="1"/>
          </p:cNvSpPr>
          <p:nvPr>
            <p:ph type="ctrTitle"/>
          </p:nvPr>
        </p:nvSpPr>
        <p:spPr>
          <a:xfrm>
            <a:off x="1100269" y="3093212"/>
            <a:ext cx="8288032" cy="863347"/>
          </a:xfrm>
        </p:spPr>
        <p:txBody>
          <a:bodyPr>
            <a:normAutofit/>
          </a:bodyPr>
          <a:lstStyle/>
          <a:p>
            <a:pPr algn="ctr"/>
            <a:r>
              <a:rPr lang="en-US" sz="4800" dirty="0"/>
              <a:t>CARES Act </a:t>
            </a:r>
          </a:p>
        </p:txBody>
      </p:sp>
      <p:sp>
        <p:nvSpPr>
          <p:cNvPr id="3" name="Subtitle 2">
            <a:extLst>
              <a:ext uri="{FF2B5EF4-FFF2-40B4-BE49-F238E27FC236}">
                <a16:creationId xmlns:a16="http://schemas.microsoft.com/office/drawing/2014/main" id="{A6F32335-91D1-4BBF-938A-6E4F133AA8B8}"/>
              </a:ext>
            </a:extLst>
          </p:cNvPr>
          <p:cNvSpPr>
            <a:spLocks noGrp="1"/>
          </p:cNvSpPr>
          <p:nvPr>
            <p:ph type="subTitle" idx="1"/>
          </p:nvPr>
        </p:nvSpPr>
        <p:spPr>
          <a:xfrm>
            <a:off x="985969" y="5650029"/>
            <a:ext cx="8288032" cy="469122"/>
          </a:xfrm>
        </p:spPr>
        <p:txBody>
          <a:bodyPr>
            <a:normAutofit/>
          </a:bodyPr>
          <a:lstStyle/>
          <a:p>
            <a:pPr algn="ctr"/>
            <a:r>
              <a:rPr lang="en-US" dirty="0"/>
              <a:t>April 7, 2020 </a:t>
            </a:r>
          </a:p>
        </p:txBody>
      </p:sp>
      <p:sp>
        <p:nvSpPr>
          <p:cNvPr id="4" name="Rectangle 3">
            <a:extLst>
              <a:ext uri="{FF2B5EF4-FFF2-40B4-BE49-F238E27FC236}">
                <a16:creationId xmlns:a16="http://schemas.microsoft.com/office/drawing/2014/main" id="{549D95C4-4F2A-4D08-8DDD-D923B77963EA}"/>
              </a:ext>
            </a:extLst>
          </p:cNvPr>
          <p:cNvSpPr/>
          <p:nvPr/>
        </p:nvSpPr>
        <p:spPr>
          <a:xfrm>
            <a:off x="812818" y="1440941"/>
            <a:ext cx="8775682" cy="1200329"/>
          </a:xfrm>
          <a:prstGeom prst="rect">
            <a:avLst/>
          </a:prstGeom>
        </p:spPr>
        <p:txBody>
          <a:bodyPr wrap="square">
            <a:spAutoFit/>
          </a:bodyPr>
          <a:lstStyle/>
          <a:p>
            <a:pPr algn="ctr"/>
            <a:r>
              <a:rPr lang="en-US" sz="3600" u="sng" dirty="0">
                <a:solidFill>
                  <a:schemeClr val="accent2"/>
                </a:solidFill>
              </a:rPr>
              <a:t>C</a:t>
            </a:r>
            <a:r>
              <a:rPr lang="en-US" sz="3600" dirty="0">
                <a:solidFill>
                  <a:schemeClr val="accent2"/>
                </a:solidFill>
              </a:rPr>
              <a:t>OVID-19/Coronavirus </a:t>
            </a:r>
            <a:r>
              <a:rPr lang="en-US" sz="3600" u="sng" dirty="0">
                <a:solidFill>
                  <a:schemeClr val="accent2"/>
                </a:solidFill>
              </a:rPr>
              <a:t>A</a:t>
            </a:r>
            <a:r>
              <a:rPr lang="en-US" sz="3600" dirty="0">
                <a:solidFill>
                  <a:schemeClr val="accent2"/>
                </a:solidFill>
              </a:rPr>
              <a:t>id, </a:t>
            </a:r>
            <a:r>
              <a:rPr lang="en-US" sz="3600" u="sng" dirty="0">
                <a:solidFill>
                  <a:schemeClr val="accent2"/>
                </a:solidFill>
              </a:rPr>
              <a:t>R</a:t>
            </a:r>
            <a:r>
              <a:rPr lang="en-US" sz="3600" dirty="0">
                <a:solidFill>
                  <a:schemeClr val="accent2"/>
                </a:solidFill>
              </a:rPr>
              <a:t>elief, and </a:t>
            </a:r>
            <a:r>
              <a:rPr lang="en-US" sz="3600" u="sng" dirty="0">
                <a:solidFill>
                  <a:schemeClr val="accent2"/>
                </a:solidFill>
              </a:rPr>
              <a:t>E</a:t>
            </a:r>
            <a:r>
              <a:rPr lang="en-US" sz="3600" dirty="0">
                <a:solidFill>
                  <a:schemeClr val="accent2"/>
                </a:solidFill>
              </a:rPr>
              <a:t>conomic </a:t>
            </a:r>
            <a:r>
              <a:rPr lang="en-US" sz="3600" u="sng" dirty="0">
                <a:solidFill>
                  <a:schemeClr val="accent2"/>
                </a:solidFill>
              </a:rPr>
              <a:t>S</a:t>
            </a:r>
            <a:r>
              <a:rPr lang="en-US" sz="3600" dirty="0">
                <a:solidFill>
                  <a:schemeClr val="accent2"/>
                </a:solidFill>
              </a:rPr>
              <a:t>ecurity Act</a:t>
            </a:r>
          </a:p>
        </p:txBody>
      </p:sp>
    </p:spTree>
    <p:extLst>
      <p:ext uri="{BB962C8B-B14F-4D97-AF65-F5344CB8AC3E}">
        <p14:creationId xmlns:p14="http://schemas.microsoft.com/office/powerpoint/2010/main" val="4220258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CE1F-AF7A-4A37-8CB6-9FDE21D0CEFA}"/>
              </a:ext>
            </a:extLst>
          </p:cNvPr>
          <p:cNvSpPr>
            <a:spLocks noGrp="1"/>
          </p:cNvSpPr>
          <p:nvPr>
            <p:ph type="title"/>
          </p:nvPr>
        </p:nvSpPr>
        <p:spPr>
          <a:xfrm>
            <a:off x="1091739" y="242050"/>
            <a:ext cx="8711827" cy="1541780"/>
          </a:xfrm>
        </p:spPr>
        <p:txBody>
          <a:bodyPr vert="horz" lIns="91440" tIns="45720" rIns="91440" bIns="45720" rtlCol="0" anchor="b">
            <a:normAutofit/>
          </a:bodyPr>
          <a:lstStyle/>
          <a:p>
            <a:r>
              <a:rPr lang="en-US" sz="4800" dirty="0"/>
              <a:t>Paycheck Protection Program </a:t>
            </a:r>
            <a:endParaRPr lang="en-US" sz="4800" kern="1200" dirty="0">
              <a:solidFill>
                <a:schemeClr val="accent1"/>
              </a:solidFill>
              <a:latin typeface="+mj-lt"/>
              <a:ea typeface="+mj-ea"/>
              <a:cs typeface="+mj-cs"/>
            </a:endParaRPr>
          </a:p>
        </p:txBody>
      </p:sp>
      <p:sp>
        <p:nvSpPr>
          <p:cNvPr id="3" name="Text Placeholder 2">
            <a:extLst>
              <a:ext uri="{FF2B5EF4-FFF2-40B4-BE49-F238E27FC236}">
                <a16:creationId xmlns:a16="http://schemas.microsoft.com/office/drawing/2014/main" id="{CAD0C843-0968-4C04-A1A3-42F69A08B597}"/>
              </a:ext>
            </a:extLst>
          </p:cNvPr>
          <p:cNvSpPr>
            <a:spLocks noGrp="1"/>
          </p:cNvSpPr>
          <p:nvPr>
            <p:ph type="body" idx="1"/>
          </p:nvPr>
        </p:nvSpPr>
        <p:spPr>
          <a:xfrm>
            <a:off x="1325590" y="2628934"/>
            <a:ext cx="7852711" cy="3987016"/>
          </a:xfrm>
        </p:spPr>
        <p:txBody>
          <a:bodyPr vert="horz" lIns="91440" tIns="45720" rIns="91440" bIns="45720" rtlCol="0" anchor="t">
            <a:noAutofit/>
          </a:bodyPr>
          <a:lstStyle/>
          <a:p>
            <a:pPr marL="457200" indent="-457200">
              <a:buFont typeface="Arial" panose="020B0604020202020204" pitchFamily="34" charset="0"/>
              <a:buChar char="•"/>
            </a:pPr>
            <a:r>
              <a:rPr lang="en-US" sz="2800" dirty="0"/>
              <a:t>What to Exclude </a:t>
            </a:r>
          </a:p>
          <a:p>
            <a:pPr marL="914400" lvl="1" indent="-457200">
              <a:buFont typeface="Arial" panose="020B0604020202020204" pitchFamily="34" charset="0"/>
              <a:buChar char="•"/>
            </a:pPr>
            <a:r>
              <a:rPr lang="en-US" sz="2600" dirty="0"/>
              <a:t>Salaries over $100,000 </a:t>
            </a:r>
          </a:p>
          <a:p>
            <a:pPr marL="1371600" lvl="2" indent="-457200">
              <a:buFont typeface="Arial" panose="020B0604020202020204" pitchFamily="34" charset="0"/>
              <a:buChar char="•"/>
            </a:pPr>
            <a:r>
              <a:rPr lang="en-US" sz="2400" dirty="0"/>
              <a:t>Cap at $100,000 in coming up with average </a:t>
            </a:r>
          </a:p>
          <a:p>
            <a:pPr marL="914400" lvl="1" indent="-457200">
              <a:buFont typeface="Arial" panose="020B0604020202020204" pitchFamily="34" charset="0"/>
              <a:buChar char="•"/>
            </a:pPr>
            <a:r>
              <a:rPr lang="en-US" sz="2600" dirty="0"/>
              <a:t>Any Employee with Primary residence outside of the US </a:t>
            </a:r>
          </a:p>
          <a:p>
            <a:pPr marL="914400" lvl="1" indent="-457200">
              <a:buFont typeface="Arial" panose="020B0604020202020204" pitchFamily="34" charset="0"/>
              <a:buChar char="•"/>
            </a:pPr>
            <a:r>
              <a:rPr lang="en-US" sz="2600" dirty="0"/>
              <a:t>FICA, SS, Medicare Taxes </a:t>
            </a:r>
          </a:p>
          <a:p>
            <a:endParaRPr lang="en-US" sz="2800" dirty="0"/>
          </a:p>
          <a:p>
            <a:endParaRPr lang="en-US" sz="2800" dirty="0"/>
          </a:p>
          <a:p>
            <a:pPr marL="457200" indent="-457200">
              <a:buFont typeface="Arial" panose="020B0604020202020204" pitchFamily="34" charset="0"/>
              <a:buChar char="•"/>
            </a:pPr>
            <a:endParaRPr lang="en-US" sz="2800" dirty="0"/>
          </a:p>
        </p:txBody>
      </p:sp>
      <p:pic>
        <p:nvPicPr>
          <p:cNvPr id="18" name="Picture 17">
            <a:extLst>
              <a:ext uri="{FF2B5EF4-FFF2-40B4-BE49-F238E27FC236}">
                <a16:creationId xmlns:a16="http://schemas.microsoft.com/office/drawing/2014/main" id="{AF15E482-3E76-46E1-9908-3C57CADCDF0A}"/>
              </a:ext>
            </a:extLst>
          </p:cNvPr>
          <p:cNvPicPr>
            <a:picLocks noChangeAspect="1"/>
          </p:cNvPicPr>
          <p:nvPr/>
        </p:nvPicPr>
        <p:blipFill>
          <a:blip r:embed="rId2"/>
          <a:stretch>
            <a:fillRect/>
          </a:stretch>
        </p:blipFill>
        <p:spPr>
          <a:xfrm>
            <a:off x="299806" y="5360310"/>
            <a:ext cx="1003578" cy="1255640"/>
          </a:xfrm>
          <a:prstGeom prst="rect">
            <a:avLst/>
          </a:prstGeom>
        </p:spPr>
      </p:pic>
    </p:spTree>
    <p:extLst>
      <p:ext uri="{BB962C8B-B14F-4D97-AF65-F5344CB8AC3E}">
        <p14:creationId xmlns:p14="http://schemas.microsoft.com/office/powerpoint/2010/main" val="1629869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CE1F-AF7A-4A37-8CB6-9FDE21D0CEFA}"/>
              </a:ext>
            </a:extLst>
          </p:cNvPr>
          <p:cNvSpPr>
            <a:spLocks noGrp="1"/>
          </p:cNvSpPr>
          <p:nvPr>
            <p:ph type="title"/>
          </p:nvPr>
        </p:nvSpPr>
        <p:spPr>
          <a:xfrm>
            <a:off x="1091740" y="509666"/>
            <a:ext cx="8232142" cy="1255640"/>
          </a:xfrm>
        </p:spPr>
        <p:txBody>
          <a:bodyPr vert="horz" lIns="91440" tIns="45720" rIns="91440" bIns="45720" rtlCol="0" anchor="b">
            <a:normAutofit/>
          </a:bodyPr>
          <a:lstStyle/>
          <a:p>
            <a:r>
              <a:rPr lang="en-US" sz="4800" dirty="0"/>
              <a:t>Paycheck Protection Program </a:t>
            </a:r>
            <a:endParaRPr lang="en-US" sz="4800" kern="1200" dirty="0">
              <a:solidFill>
                <a:schemeClr val="accent1"/>
              </a:solidFill>
              <a:latin typeface="+mj-lt"/>
              <a:ea typeface="+mj-ea"/>
              <a:cs typeface="+mj-cs"/>
            </a:endParaRPr>
          </a:p>
        </p:txBody>
      </p:sp>
      <p:sp>
        <p:nvSpPr>
          <p:cNvPr id="3" name="Text Placeholder 2">
            <a:extLst>
              <a:ext uri="{FF2B5EF4-FFF2-40B4-BE49-F238E27FC236}">
                <a16:creationId xmlns:a16="http://schemas.microsoft.com/office/drawing/2014/main" id="{CAD0C843-0968-4C04-A1A3-42F69A08B597}"/>
              </a:ext>
            </a:extLst>
          </p:cNvPr>
          <p:cNvSpPr>
            <a:spLocks noGrp="1"/>
          </p:cNvSpPr>
          <p:nvPr>
            <p:ph type="body" idx="1"/>
          </p:nvPr>
        </p:nvSpPr>
        <p:spPr>
          <a:xfrm>
            <a:off x="1325590" y="2628934"/>
            <a:ext cx="7852711" cy="3172259"/>
          </a:xfrm>
        </p:spPr>
        <p:txBody>
          <a:bodyPr vert="horz" lIns="91440" tIns="45720" rIns="91440" bIns="45720" rtlCol="0" anchor="t">
            <a:noAutofit/>
          </a:bodyPr>
          <a:lstStyle/>
          <a:p>
            <a:pPr marL="457200" indent="-457200">
              <a:buFont typeface="Arial" panose="020B0604020202020204" pitchFamily="34" charset="0"/>
              <a:buChar char="•"/>
            </a:pPr>
            <a:r>
              <a:rPr lang="en-US" sz="3200" dirty="0"/>
              <a:t>Amount to Apply for Example </a:t>
            </a:r>
            <a:br>
              <a:rPr lang="en-US" sz="3200" dirty="0"/>
            </a:br>
            <a:endParaRPr lang="en-US" sz="3200" dirty="0"/>
          </a:p>
          <a:p>
            <a:pPr marL="457200" indent="-457200">
              <a:buFont typeface="Arial" panose="020B0604020202020204" pitchFamily="34" charset="0"/>
              <a:buChar char="•"/>
            </a:pPr>
            <a:r>
              <a:rPr lang="en-US" sz="3200" dirty="0"/>
              <a:t>Annual Payroll $120,000/12=$10,000 </a:t>
            </a:r>
          </a:p>
          <a:p>
            <a:pPr marL="457200" indent="-457200">
              <a:buFont typeface="Arial" panose="020B0604020202020204" pitchFamily="34" charset="0"/>
              <a:buChar char="•"/>
            </a:pPr>
            <a:r>
              <a:rPr lang="en-US" sz="3200" dirty="0"/>
              <a:t>$10,000 * 2.5 = $25,000 </a:t>
            </a:r>
          </a:p>
          <a:p>
            <a:endParaRPr lang="en-US" sz="2800" dirty="0"/>
          </a:p>
          <a:p>
            <a:endParaRPr lang="en-US" sz="2800" dirty="0"/>
          </a:p>
          <a:p>
            <a:pPr marL="457200" indent="-457200">
              <a:buFont typeface="Arial" panose="020B0604020202020204" pitchFamily="34" charset="0"/>
              <a:buChar char="•"/>
            </a:pPr>
            <a:endParaRPr lang="en-US" sz="2800" dirty="0"/>
          </a:p>
        </p:txBody>
      </p:sp>
      <p:pic>
        <p:nvPicPr>
          <p:cNvPr id="18" name="Picture 17">
            <a:extLst>
              <a:ext uri="{FF2B5EF4-FFF2-40B4-BE49-F238E27FC236}">
                <a16:creationId xmlns:a16="http://schemas.microsoft.com/office/drawing/2014/main" id="{85D98A64-6C25-4787-AEA6-57DFD096A9FA}"/>
              </a:ext>
            </a:extLst>
          </p:cNvPr>
          <p:cNvPicPr>
            <a:picLocks noChangeAspect="1"/>
          </p:cNvPicPr>
          <p:nvPr/>
        </p:nvPicPr>
        <p:blipFill>
          <a:blip r:embed="rId2"/>
          <a:stretch>
            <a:fillRect/>
          </a:stretch>
        </p:blipFill>
        <p:spPr>
          <a:xfrm>
            <a:off x="299806" y="5360310"/>
            <a:ext cx="1003578" cy="1255640"/>
          </a:xfrm>
          <a:prstGeom prst="rect">
            <a:avLst/>
          </a:prstGeom>
        </p:spPr>
      </p:pic>
    </p:spTree>
    <p:extLst>
      <p:ext uri="{BB962C8B-B14F-4D97-AF65-F5344CB8AC3E}">
        <p14:creationId xmlns:p14="http://schemas.microsoft.com/office/powerpoint/2010/main" val="5404410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CE1F-AF7A-4A37-8CB6-9FDE21D0CEFA}"/>
              </a:ext>
            </a:extLst>
          </p:cNvPr>
          <p:cNvSpPr>
            <a:spLocks noGrp="1"/>
          </p:cNvSpPr>
          <p:nvPr>
            <p:ph type="title"/>
          </p:nvPr>
        </p:nvSpPr>
        <p:spPr>
          <a:xfrm>
            <a:off x="941838" y="811309"/>
            <a:ext cx="8352063" cy="1002501"/>
          </a:xfrm>
        </p:spPr>
        <p:txBody>
          <a:bodyPr vert="horz" lIns="91440" tIns="45720" rIns="91440" bIns="45720" rtlCol="0" anchor="b">
            <a:normAutofit/>
          </a:bodyPr>
          <a:lstStyle/>
          <a:p>
            <a:r>
              <a:rPr lang="en-US" sz="4800" dirty="0"/>
              <a:t>Paycheck Protection Program </a:t>
            </a:r>
            <a:endParaRPr lang="en-US" sz="4800" kern="1200" dirty="0">
              <a:solidFill>
                <a:schemeClr val="accent1"/>
              </a:solidFill>
              <a:latin typeface="+mj-lt"/>
              <a:ea typeface="+mj-ea"/>
              <a:cs typeface="+mj-cs"/>
            </a:endParaRPr>
          </a:p>
        </p:txBody>
      </p:sp>
      <p:sp>
        <p:nvSpPr>
          <p:cNvPr id="3" name="Text Placeholder 2">
            <a:extLst>
              <a:ext uri="{FF2B5EF4-FFF2-40B4-BE49-F238E27FC236}">
                <a16:creationId xmlns:a16="http://schemas.microsoft.com/office/drawing/2014/main" id="{CAD0C843-0968-4C04-A1A3-42F69A08B597}"/>
              </a:ext>
            </a:extLst>
          </p:cNvPr>
          <p:cNvSpPr>
            <a:spLocks noGrp="1"/>
          </p:cNvSpPr>
          <p:nvPr>
            <p:ph type="body" idx="1"/>
          </p:nvPr>
        </p:nvSpPr>
        <p:spPr>
          <a:xfrm>
            <a:off x="1325590" y="2054087"/>
            <a:ext cx="7852711" cy="4561863"/>
          </a:xfrm>
        </p:spPr>
        <p:txBody>
          <a:bodyPr vert="horz" lIns="91440" tIns="45720" rIns="91440" bIns="45720" rtlCol="0" anchor="t">
            <a:noAutofit/>
          </a:bodyPr>
          <a:lstStyle/>
          <a:p>
            <a:pPr marL="457200" indent="-457200">
              <a:buFont typeface="Arial" panose="020B0604020202020204" pitchFamily="34" charset="0"/>
              <a:buChar char="•"/>
            </a:pPr>
            <a:r>
              <a:rPr lang="en-US" sz="2800" dirty="0"/>
              <a:t>Funds Can be used for the following:</a:t>
            </a:r>
          </a:p>
          <a:p>
            <a:pPr marL="914400" lvl="1" indent="-457200">
              <a:buFont typeface="Arial" panose="020B0604020202020204" pitchFamily="34" charset="0"/>
              <a:buChar char="•"/>
            </a:pPr>
            <a:r>
              <a:rPr lang="en-US" sz="2600" dirty="0"/>
              <a:t>Must be spent within 8 weeks of receipt </a:t>
            </a:r>
          </a:p>
          <a:p>
            <a:pPr marL="914400" lvl="1" indent="-457200">
              <a:buFont typeface="Arial" panose="020B0604020202020204" pitchFamily="34" charset="0"/>
              <a:buChar char="•"/>
            </a:pPr>
            <a:r>
              <a:rPr lang="en-US" sz="2600" dirty="0"/>
              <a:t>Used for Payroll, including Benefits </a:t>
            </a:r>
          </a:p>
          <a:p>
            <a:pPr marL="1371600" lvl="2" indent="-457200">
              <a:buFont typeface="Arial" panose="020B0604020202020204" pitchFamily="34" charset="0"/>
              <a:buChar char="•"/>
            </a:pPr>
            <a:r>
              <a:rPr lang="en-US" sz="2400" dirty="0"/>
              <a:t>75% of proceeds must be used on payroll</a:t>
            </a:r>
          </a:p>
          <a:p>
            <a:pPr marL="914400" lvl="1" indent="-457200">
              <a:buFont typeface="Arial" panose="020B0604020202020204" pitchFamily="34" charset="0"/>
              <a:buChar char="•"/>
            </a:pPr>
            <a:r>
              <a:rPr lang="en-US" sz="2600" dirty="0"/>
              <a:t>Rent on lease signed prior to 2/15/2020 </a:t>
            </a:r>
          </a:p>
          <a:p>
            <a:pPr marL="914400" lvl="1" indent="-457200">
              <a:buFont typeface="Arial" panose="020B0604020202020204" pitchFamily="34" charset="0"/>
              <a:buChar char="•"/>
            </a:pPr>
            <a:r>
              <a:rPr lang="en-US" sz="2600" dirty="0"/>
              <a:t>Interest on Loans signed prior to 2/15/2020</a:t>
            </a:r>
            <a:br>
              <a:rPr lang="en-US" sz="2600" dirty="0"/>
            </a:br>
            <a:r>
              <a:rPr lang="en-US" sz="2600" dirty="0"/>
              <a:t>Mortgage interest (but not principal)</a:t>
            </a:r>
          </a:p>
          <a:p>
            <a:pPr marL="914400" lvl="1" indent="-457200">
              <a:buFont typeface="Arial" panose="020B0604020202020204" pitchFamily="34" charset="0"/>
              <a:buChar char="•"/>
            </a:pPr>
            <a:r>
              <a:rPr lang="en-US" sz="2600" dirty="0"/>
              <a:t>Utilities </a:t>
            </a:r>
          </a:p>
          <a:p>
            <a:endParaRPr lang="en-US" sz="2800" dirty="0"/>
          </a:p>
          <a:p>
            <a:endParaRPr lang="en-US" sz="2800" dirty="0"/>
          </a:p>
          <a:p>
            <a:pPr marL="457200" indent="-457200">
              <a:buFont typeface="Arial" panose="020B0604020202020204" pitchFamily="34" charset="0"/>
              <a:buChar char="•"/>
            </a:pPr>
            <a:endParaRPr lang="en-US" sz="2800" dirty="0"/>
          </a:p>
        </p:txBody>
      </p:sp>
      <p:pic>
        <p:nvPicPr>
          <p:cNvPr id="18" name="Picture 17">
            <a:extLst>
              <a:ext uri="{FF2B5EF4-FFF2-40B4-BE49-F238E27FC236}">
                <a16:creationId xmlns:a16="http://schemas.microsoft.com/office/drawing/2014/main" id="{933BE931-D152-473F-AB1A-E35D5CBAFA0C}"/>
              </a:ext>
            </a:extLst>
          </p:cNvPr>
          <p:cNvPicPr>
            <a:picLocks noChangeAspect="1"/>
          </p:cNvPicPr>
          <p:nvPr/>
        </p:nvPicPr>
        <p:blipFill>
          <a:blip r:embed="rId2"/>
          <a:stretch>
            <a:fillRect/>
          </a:stretch>
        </p:blipFill>
        <p:spPr>
          <a:xfrm>
            <a:off x="299806" y="5360310"/>
            <a:ext cx="1003578" cy="1255640"/>
          </a:xfrm>
          <a:prstGeom prst="rect">
            <a:avLst/>
          </a:prstGeom>
        </p:spPr>
      </p:pic>
    </p:spTree>
    <p:extLst>
      <p:ext uri="{BB962C8B-B14F-4D97-AF65-F5344CB8AC3E}">
        <p14:creationId xmlns:p14="http://schemas.microsoft.com/office/powerpoint/2010/main" val="24116979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CE1F-AF7A-4A37-8CB6-9FDE21D0CEFA}"/>
              </a:ext>
            </a:extLst>
          </p:cNvPr>
          <p:cNvSpPr>
            <a:spLocks noGrp="1"/>
          </p:cNvSpPr>
          <p:nvPr>
            <p:ph type="title"/>
          </p:nvPr>
        </p:nvSpPr>
        <p:spPr>
          <a:xfrm>
            <a:off x="1091739" y="886260"/>
            <a:ext cx="8352063" cy="1077451"/>
          </a:xfrm>
        </p:spPr>
        <p:txBody>
          <a:bodyPr vert="horz" lIns="91440" tIns="45720" rIns="91440" bIns="45720" rtlCol="0" anchor="b">
            <a:normAutofit fontScale="90000"/>
          </a:bodyPr>
          <a:lstStyle/>
          <a:p>
            <a:r>
              <a:rPr lang="en-US" sz="5400" dirty="0"/>
              <a:t>Paycheck Protection Program </a:t>
            </a:r>
            <a:endParaRPr lang="en-US" sz="5400" kern="1200" dirty="0">
              <a:solidFill>
                <a:schemeClr val="accent1"/>
              </a:solidFill>
              <a:latin typeface="+mj-lt"/>
              <a:ea typeface="+mj-ea"/>
              <a:cs typeface="+mj-cs"/>
            </a:endParaRPr>
          </a:p>
        </p:txBody>
      </p:sp>
      <p:sp>
        <p:nvSpPr>
          <p:cNvPr id="3" name="Text Placeholder 2">
            <a:extLst>
              <a:ext uri="{FF2B5EF4-FFF2-40B4-BE49-F238E27FC236}">
                <a16:creationId xmlns:a16="http://schemas.microsoft.com/office/drawing/2014/main" id="{CAD0C843-0968-4C04-A1A3-42F69A08B597}"/>
              </a:ext>
            </a:extLst>
          </p:cNvPr>
          <p:cNvSpPr>
            <a:spLocks noGrp="1"/>
          </p:cNvSpPr>
          <p:nvPr>
            <p:ph type="body" idx="1"/>
          </p:nvPr>
        </p:nvSpPr>
        <p:spPr>
          <a:xfrm>
            <a:off x="1325590" y="2628934"/>
            <a:ext cx="7852711" cy="3987016"/>
          </a:xfrm>
        </p:spPr>
        <p:txBody>
          <a:bodyPr vert="horz" lIns="91440" tIns="45720" rIns="91440" bIns="45720" rtlCol="0" anchor="t">
            <a:noAutofit/>
          </a:bodyPr>
          <a:lstStyle/>
          <a:p>
            <a:pPr marL="457200" indent="-457200">
              <a:buFont typeface="Arial" panose="020B0604020202020204" pitchFamily="34" charset="0"/>
              <a:buChar char="•"/>
            </a:pPr>
            <a:r>
              <a:rPr lang="en-US" sz="2800" dirty="0"/>
              <a:t>Loan Terms </a:t>
            </a:r>
          </a:p>
          <a:p>
            <a:pPr marL="914400" lvl="1" indent="-457200">
              <a:buFont typeface="Arial" panose="020B0604020202020204" pitchFamily="34" charset="0"/>
              <a:buChar char="•"/>
            </a:pPr>
            <a:r>
              <a:rPr lang="en-US" sz="2600" dirty="0"/>
              <a:t>24 Months </a:t>
            </a:r>
          </a:p>
          <a:p>
            <a:pPr marL="914400" lvl="1" indent="-457200">
              <a:buFont typeface="Arial" panose="020B0604020202020204" pitchFamily="34" charset="0"/>
              <a:buChar char="•"/>
            </a:pPr>
            <a:r>
              <a:rPr lang="en-US" sz="2600" dirty="0"/>
              <a:t>1% </a:t>
            </a:r>
          </a:p>
          <a:p>
            <a:pPr marL="914400" lvl="1" indent="-457200">
              <a:buFont typeface="Arial" panose="020B0604020202020204" pitchFamily="34" charset="0"/>
              <a:buChar char="•"/>
            </a:pPr>
            <a:r>
              <a:rPr lang="en-US" sz="2600" dirty="0"/>
              <a:t>Payments Deferred for 6 months </a:t>
            </a:r>
          </a:p>
          <a:p>
            <a:pPr marL="914400" lvl="1" indent="-457200">
              <a:buFont typeface="Arial" panose="020B0604020202020204" pitchFamily="34" charset="0"/>
              <a:buChar char="•"/>
            </a:pPr>
            <a:r>
              <a:rPr lang="en-US" sz="2600" dirty="0"/>
              <a:t>Interest Accrues during Deferment </a:t>
            </a:r>
          </a:p>
          <a:p>
            <a:endParaRPr lang="en-US" sz="2800" dirty="0"/>
          </a:p>
          <a:p>
            <a:endParaRPr lang="en-US" sz="2800" dirty="0"/>
          </a:p>
          <a:p>
            <a:pPr marL="457200" indent="-457200">
              <a:buFont typeface="Arial" panose="020B0604020202020204" pitchFamily="34" charset="0"/>
              <a:buChar char="•"/>
            </a:pPr>
            <a:endParaRPr lang="en-US" sz="2800" dirty="0"/>
          </a:p>
        </p:txBody>
      </p:sp>
      <p:pic>
        <p:nvPicPr>
          <p:cNvPr id="18" name="Picture 17">
            <a:extLst>
              <a:ext uri="{FF2B5EF4-FFF2-40B4-BE49-F238E27FC236}">
                <a16:creationId xmlns:a16="http://schemas.microsoft.com/office/drawing/2014/main" id="{A35C6895-70C7-4DF8-BF62-5D13C9B79381}"/>
              </a:ext>
            </a:extLst>
          </p:cNvPr>
          <p:cNvPicPr>
            <a:picLocks noChangeAspect="1"/>
          </p:cNvPicPr>
          <p:nvPr/>
        </p:nvPicPr>
        <p:blipFill>
          <a:blip r:embed="rId2"/>
          <a:stretch>
            <a:fillRect/>
          </a:stretch>
        </p:blipFill>
        <p:spPr>
          <a:xfrm>
            <a:off x="299806" y="5360310"/>
            <a:ext cx="1003578" cy="1255640"/>
          </a:xfrm>
          <a:prstGeom prst="rect">
            <a:avLst/>
          </a:prstGeom>
        </p:spPr>
      </p:pic>
    </p:spTree>
    <p:extLst>
      <p:ext uri="{BB962C8B-B14F-4D97-AF65-F5344CB8AC3E}">
        <p14:creationId xmlns:p14="http://schemas.microsoft.com/office/powerpoint/2010/main" val="3706770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CE1F-AF7A-4A37-8CB6-9FDE21D0CEFA}"/>
              </a:ext>
            </a:extLst>
          </p:cNvPr>
          <p:cNvSpPr>
            <a:spLocks noGrp="1"/>
          </p:cNvSpPr>
          <p:nvPr>
            <p:ph type="title"/>
          </p:nvPr>
        </p:nvSpPr>
        <p:spPr>
          <a:xfrm>
            <a:off x="1091739" y="886260"/>
            <a:ext cx="8322083" cy="1077451"/>
          </a:xfrm>
        </p:spPr>
        <p:txBody>
          <a:bodyPr vert="horz" lIns="91440" tIns="45720" rIns="91440" bIns="45720" rtlCol="0" anchor="b">
            <a:normAutofit fontScale="90000"/>
          </a:bodyPr>
          <a:lstStyle/>
          <a:p>
            <a:r>
              <a:rPr lang="en-US" sz="5400" dirty="0"/>
              <a:t>Paycheck Protection Program </a:t>
            </a:r>
            <a:endParaRPr lang="en-US" sz="5400" kern="1200" dirty="0">
              <a:solidFill>
                <a:schemeClr val="accent1"/>
              </a:solidFill>
              <a:latin typeface="+mj-lt"/>
              <a:ea typeface="+mj-ea"/>
              <a:cs typeface="+mj-cs"/>
            </a:endParaRPr>
          </a:p>
        </p:txBody>
      </p:sp>
      <p:sp>
        <p:nvSpPr>
          <p:cNvPr id="3" name="Text Placeholder 2">
            <a:extLst>
              <a:ext uri="{FF2B5EF4-FFF2-40B4-BE49-F238E27FC236}">
                <a16:creationId xmlns:a16="http://schemas.microsoft.com/office/drawing/2014/main" id="{CAD0C843-0968-4C04-A1A3-42F69A08B597}"/>
              </a:ext>
            </a:extLst>
          </p:cNvPr>
          <p:cNvSpPr>
            <a:spLocks noGrp="1"/>
          </p:cNvSpPr>
          <p:nvPr>
            <p:ph type="body" idx="1"/>
          </p:nvPr>
        </p:nvSpPr>
        <p:spPr>
          <a:xfrm>
            <a:off x="1325590" y="2628934"/>
            <a:ext cx="7852711" cy="3987016"/>
          </a:xfrm>
        </p:spPr>
        <p:txBody>
          <a:bodyPr vert="horz" lIns="91440" tIns="45720" rIns="91440" bIns="45720" rtlCol="0" anchor="t">
            <a:noAutofit/>
          </a:bodyPr>
          <a:lstStyle/>
          <a:p>
            <a:pPr marL="457200" indent="-457200">
              <a:buFont typeface="Arial" panose="020B0604020202020204" pitchFamily="34" charset="0"/>
              <a:buChar char="•"/>
            </a:pPr>
            <a:r>
              <a:rPr lang="en-US" sz="2800" dirty="0"/>
              <a:t>Loan Forgiveness</a:t>
            </a:r>
          </a:p>
          <a:p>
            <a:pPr marL="914400" lvl="1" indent="-457200">
              <a:buFont typeface="Arial" panose="020B0604020202020204" pitchFamily="34" charset="0"/>
              <a:buChar char="•"/>
            </a:pPr>
            <a:r>
              <a:rPr lang="en-US" sz="2400" dirty="0"/>
              <a:t>Loan becomes a grant based on the following </a:t>
            </a:r>
          </a:p>
          <a:p>
            <a:pPr marL="914400" lvl="1" indent="-457200">
              <a:buFont typeface="Arial" panose="020B0604020202020204" pitchFamily="34" charset="0"/>
              <a:buChar char="•"/>
            </a:pPr>
            <a:r>
              <a:rPr lang="en-US" sz="2400" dirty="0"/>
              <a:t>Comparison of FTE between:</a:t>
            </a:r>
          </a:p>
          <a:p>
            <a:pPr marL="1371600" lvl="2" indent="-457200">
              <a:buFont typeface="Arial" panose="020B0604020202020204" pitchFamily="34" charset="0"/>
              <a:buChar char="•"/>
            </a:pPr>
            <a:r>
              <a:rPr lang="en-US" sz="2200" dirty="0"/>
              <a:t>2/15/2019-6/30/2019</a:t>
            </a:r>
          </a:p>
          <a:p>
            <a:pPr marL="1371600" lvl="2" indent="-457200">
              <a:buFont typeface="Arial" panose="020B0604020202020204" pitchFamily="34" charset="0"/>
              <a:buChar char="•"/>
            </a:pPr>
            <a:r>
              <a:rPr lang="en-US" sz="2200" dirty="0"/>
              <a:t>2/15/2020-6/30/2020</a:t>
            </a:r>
          </a:p>
          <a:p>
            <a:pPr marL="914400" lvl="1" indent="-457200">
              <a:buFont typeface="Arial" panose="020B0604020202020204" pitchFamily="34" charset="0"/>
              <a:buChar char="•"/>
            </a:pPr>
            <a:r>
              <a:rPr lang="en-US" sz="2400" dirty="0"/>
              <a:t>Equal or more in 2020, loan is 100% Forgiven </a:t>
            </a:r>
            <a:br>
              <a:rPr lang="en-US" sz="2400" dirty="0"/>
            </a:br>
            <a:r>
              <a:rPr lang="en-US" sz="2400" dirty="0"/>
              <a:t>along with accrued interest </a:t>
            </a:r>
          </a:p>
          <a:p>
            <a:pPr lvl="1"/>
            <a:endParaRPr lang="en-US" sz="2400" dirty="0"/>
          </a:p>
          <a:p>
            <a:pPr marL="457200" indent="-457200">
              <a:buFont typeface="Arial" panose="020B0604020202020204" pitchFamily="34" charset="0"/>
              <a:buChar char="•"/>
            </a:pPr>
            <a:endParaRPr lang="en-US" sz="2800" dirty="0"/>
          </a:p>
          <a:p>
            <a:endParaRPr lang="en-US" sz="2800" dirty="0"/>
          </a:p>
          <a:p>
            <a:endParaRPr lang="en-US" sz="2800" dirty="0"/>
          </a:p>
          <a:p>
            <a:pPr marL="457200" indent="-457200">
              <a:buFont typeface="Arial" panose="020B0604020202020204" pitchFamily="34" charset="0"/>
              <a:buChar char="•"/>
            </a:pPr>
            <a:endParaRPr lang="en-US" sz="2800" dirty="0"/>
          </a:p>
        </p:txBody>
      </p:sp>
      <p:pic>
        <p:nvPicPr>
          <p:cNvPr id="18" name="Picture 17">
            <a:extLst>
              <a:ext uri="{FF2B5EF4-FFF2-40B4-BE49-F238E27FC236}">
                <a16:creationId xmlns:a16="http://schemas.microsoft.com/office/drawing/2014/main" id="{1CC52FF8-4F17-49FF-9611-C4E63F95C351}"/>
              </a:ext>
            </a:extLst>
          </p:cNvPr>
          <p:cNvPicPr>
            <a:picLocks noChangeAspect="1"/>
          </p:cNvPicPr>
          <p:nvPr/>
        </p:nvPicPr>
        <p:blipFill>
          <a:blip r:embed="rId2"/>
          <a:stretch>
            <a:fillRect/>
          </a:stretch>
        </p:blipFill>
        <p:spPr>
          <a:xfrm>
            <a:off x="299806" y="5360310"/>
            <a:ext cx="1003578" cy="1255640"/>
          </a:xfrm>
          <a:prstGeom prst="rect">
            <a:avLst/>
          </a:prstGeom>
        </p:spPr>
      </p:pic>
    </p:spTree>
    <p:extLst>
      <p:ext uri="{BB962C8B-B14F-4D97-AF65-F5344CB8AC3E}">
        <p14:creationId xmlns:p14="http://schemas.microsoft.com/office/powerpoint/2010/main" val="3639371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CE1F-AF7A-4A37-8CB6-9FDE21D0CEFA}"/>
              </a:ext>
            </a:extLst>
          </p:cNvPr>
          <p:cNvSpPr>
            <a:spLocks noGrp="1"/>
          </p:cNvSpPr>
          <p:nvPr>
            <p:ph type="title"/>
          </p:nvPr>
        </p:nvSpPr>
        <p:spPr>
          <a:xfrm>
            <a:off x="1091739" y="886260"/>
            <a:ext cx="8322083" cy="957530"/>
          </a:xfrm>
        </p:spPr>
        <p:txBody>
          <a:bodyPr vert="horz" lIns="91440" tIns="45720" rIns="91440" bIns="45720" rtlCol="0" anchor="b">
            <a:normAutofit fontScale="90000"/>
          </a:bodyPr>
          <a:lstStyle/>
          <a:p>
            <a:r>
              <a:rPr lang="en-US" sz="5400" dirty="0"/>
              <a:t>Paycheck Protection Program </a:t>
            </a:r>
            <a:endParaRPr lang="en-US" sz="5400" kern="1200" dirty="0">
              <a:solidFill>
                <a:schemeClr val="accent1"/>
              </a:solidFill>
              <a:latin typeface="+mj-lt"/>
              <a:ea typeface="+mj-ea"/>
              <a:cs typeface="+mj-cs"/>
            </a:endParaRPr>
          </a:p>
        </p:txBody>
      </p:sp>
      <p:sp>
        <p:nvSpPr>
          <p:cNvPr id="3" name="Text Placeholder 2">
            <a:extLst>
              <a:ext uri="{FF2B5EF4-FFF2-40B4-BE49-F238E27FC236}">
                <a16:creationId xmlns:a16="http://schemas.microsoft.com/office/drawing/2014/main" id="{CAD0C843-0968-4C04-A1A3-42F69A08B597}"/>
              </a:ext>
            </a:extLst>
          </p:cNvPr>
          <p:cNvSpPr>
            <a:spLocks noGrp="1"/>
          </p:cNvSpPr>
          <p:nvPr>
            <p:ph type="body" idx="1"/>
          </p:nvPr>
        </p:nvSpPr>
        <p:spPr>
          <a:xfrm>
            <a:off x="1325590" y="2628934"/>
            <a:ext cx="7852711" cy="3987016"/>
          </a:xfrm>
        </p:spPr>
        <p:txBody>
          <a:bodyPr vert="horz" lIns="91440" tIns="45720" rIns="91440" bIns="45720" rtlCol="0" anchor="t">
            <a:noAutofit/>
          </a:bodyPr>
          <a:lstStyle/>
          <a:p>
            <a:pPr marL="457200" indent="-457200">
              <a:buFont typeface="Arial" panose="020B0604020202020204" pitchFamily="34" charset="0"/>
              <a:buChar char="•"/>
            </a:pPr>
            <a:r>
              <a:rPr lang="en-US" sz="2800" dirty="0"/>
              <a:t>Loan Forgiveness</a:t>
            </a:r>
          </a:p>
          <a:p>
            <a:pPr marL="914400" lvl="1" indent="-457200">
              <a:buFont typeface="Arial" panose="020B0604020202020204" pitchFamily="34" charset="0"/>
              <a:buChar char="•"/>
            </a:pPr>
            <a:r>
              <a:rPr lang="en-US" sz="2400" dirty="0"/>
              <a:t>If Employees are less in 2020 period Forgiveness is based on that % different </a:t>
            </a:r>
          </a:p>
          <a:p>
            <a:pPr marL="914400" lvl="1" indent="-457200">
              <a:buFont typeface="Arial" panose="020B0604020202020204" pitchFamily="34" charset="0"/>
              <a:buChar char="•"/>
            </a:pPr>
            <a:r>
              <a:rPr lang="en-US" sz="2400" dirty="0"/>
              <a:t>10 in 2019 compared to 9 in 2020 </a:t>
            </a:r>
          </a:p>
          <a:p>
            <a:pPr marL="914400" lvl="1" indent="-457200">
              <a:buFont typeface="Arial" panose="020B0604020202020204" pitchFamily="34" charset="0"/>
              <a:buChar char="•"/>
            </a:pPr>
            <a:r>
              <a:rPr lang="en-US" sz="2400" dirty="0"/>
              <a:t>90% of loan forgiven </a:t>
            </a:r>
          </a:p>
          <a:p>
            <a:pPr marL="914400" lvl="1" indent="-457200">
              <a:buFont typeface="Arial" panose="020B0604020202020204" pitchFamily="34" charset="0"/>
              <a:buChar char="•"/>
            </a:pPr>
            <a:r>
              <a:rPr lang="en-US" sz="2400" dirty="0"/>
              <a:t>I.e. $25,000 loan, $20,000 Forgiven </a:t>
            </a:r>
            <a:br>
              <a:rPr lang="en-US" sz="2400" dirty="0"/>
            </a:br>
            <a:r>
              <a:rPr lang="en-US" sz="2400" dirty="0"/>
              <a:t>reminder paid off on two-year period </a:t>
            </a:r>
          </a:p>
          <a:p>
            <a:pPr lvl="1"/>
            <a:endParaRPr lang="en-US" sz="2400" dirty="0"/>
          </a:p>
          <a:p>
            <a:pPr marL="457200" indent="-457200">
              <a:buFont typeface="Arial" panose="020B0604020202020204" pitchFamily="34" charset="0"/>
              <a:buChar char="•"/>
            </a:pPr>
            <a:endParaRPr lang="en-US" sz="2800" dirty="0"/>
          </a:p>
          <a:p>
            <a:endParaRPr lang="en-US" sz="2800" dirty="0"/>
          </a:p>
          <a:p>
            <a:endParaRPr lang="en-US" sz="2800" dirty="0"/>
          </a:p>
          <a:p>
            <a:pPr marL="457200" indent="-457200">
              <a:buFont typeface="Arial" panose="020B0604020202020204" pitchFamily="34" charset="0"/>
              <a:buChar char="•"/>
            </a:pPr>
            <a:endParaRPr lang="en-US" sz="2800" dirty="0"/>
          </a:p>
        </p:txBody>
      </p:sp>
      <p:pic>
        <p:nvPicPr>
          <p:cNvPr id="18" name="Picture 17">
            <a:extLst>
              <a:ext uri="{FF2B5EF4-FFF2-40B4-BE49-F238E27FC236}">
                <a16:creationId xmlns:a16="http://schemas.microsoft.com/office/drawing/2014/main" id="{0ED6C05D-EDBB-4556-968E-9D7819EEBB97}"/>
              </a:ext>
            </a:extLst>
          </p:cNvPr>
          <p:cNvPicPr>
            <a:picLocks noChangeAspect="1"/>
          </p:cNvPicPr>
          <p:nvPr/>
        </p:nvPicPr>
        <p:blipFill>
          <a:blip r:embed="rId2"/>
          <a:stretch>
            <a:fillRect/>
          </a:stretch>
        </p:blipFill>
        <p:spPr>
          <a:xfrm>
            <a:off x="299806" y="5360310"/>
            <a:ext cx="1003578" cy="1255640"/>
          </a:xfrm>
          <a:prstGeom prst="rect">
            <a:avLst/>
          </a:prstGeom>
        </p:spPr>
      </p:pic>
    </p:spTree>
    <p:extLst>
      <p:ext uri="{BB962C8B-B14F-4D97-AF65-F5344CB8AC3E}">
        <p14:creationId xmlns:p14="http://schemas.microsoft.com/office/powerpoint/2010/main" val="16773250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CE1F-AF7A-4A37-8CB6-9FDE21D0CEFA}"/>
              </a:ext>
            </a:extLst>
          </p:cNvPr>
          <p:cNvSpPr>
            <a:spLocks noGrp="1"/>
          </p:cNvSpPr>
          <p:nvPr>
            <p:ph type="title"/>
          </p:nvPr>
        </p:nvSpPr>
        <p:spPr>
          <a:xfrm>
            <a:off x="1075026" y="358835"/>
            <a:ext cx="8293825" cy="1095211"/>
          </a:xfrm>
        </p:spPr>
        <p:txBody>
          <a:bodyPr vert="horz" lIns="91440" tIns="45720" rIns="91440" bIns="45720" rtlCol="0" anchor="b">
            <a:normAutofit fontScale="90000"/>
          </a:bodyPr>
          <a:lstStyle/>
          <a:p>
            <a:r>
              <a:rPr lang="en-US" sz="5400" dirty="0"/>
              <a:t>Paycheck Protection Program </a:t>
            </a:r>
            <a:endParaRPr lang="en-US" sz="5400" kern="1200" dirty="0">
              <a:solidFill>
                <a:schemeClr val="accent1"/>
              </a:solidFill>
              <a:latin typeface="+mj-lt"/>
              <a:ea typeface="+mj-ea"/>
              <a:cs typeface="+mj-cs"/>
            </a:endParaRPr>
          </a:p>
        </p:txBody>
      </p:sp>
      <p:sp>
        <p:nvSpPr>
          <p:cNvPr id="3" name="Text Placeholder 2">
            <a:extLst>
              <a:ext uri="{FF2B5EF4-FFF2-40B4-BE49-F238E27FC236}">
                <a16:creationId xmlns:a16="http://schemas.microsoft.com/office/drawing/2014/main" id="{CAD0C843-0968-4C04-A1A3-42F69A08B597}"/>
              </a:ext>
            </a:extLst>
          </p:cNvPr>
          <p:cNvSpPr>
            <a:spLocks noGrp="1"/>
          </p:cNvSpPr>
          <p:nvPr>
            <p:ph type="body" idx="1"/>
          </p:nvPr>
        </p:nvSpPr>
        <p:spPr>
          <a:xfrm>
            <a:off x="1325591" y="2238201"/>
            <a:ext cx="7852711" cy="3987016"/>
          </a:xfrm>
        </p:spPr>
        <p:txBody>
          <a:bodyPr vert="horz" lIns="91440" tIns="45720" rIns="91440" bIns="45720" rtlCol="0" anchor="t">
            <a:noAutofit/>
          </a:bodyPr>
          <a:lstStyle/>
          <a:p>
            <a:pPr marL="457200" indent="-457200">
              <a:buFont typeface="Arial" panose="020B0604020202020204" pitchFamily="34" charset="0"/>
              <a:buChar char="•"/>
            </a:pPr>
            <a:r>
              <a:rPr lang="en-US" sz="2800" dirty="0"/>
              <a:t>Guidance on calculating FTE </a:t>
            </a:r>
          </a:p>
          <a:p>
            <a:pPr marL="457200" indent="-457200">
              <a:buFont typeface="Arial" panose="020B0604020202020204" pitchFamily="34" charset="0"/>
              <a:buChar char="•"/>
            </a:pPr>
            <a:endParaRPr lang="en-US" sz="2400" dirty="0"/>
          </a:p>
          <a:p>
            <a:pPr marL="457200" indent="-457200">
              <a:buFont typeface="Arial" panose="020B0604020202020204" pitchFamily="34" charset="0"/>
              <a:buChar char="•"/>
            </a:pPr>
            <a:endParaRPr lang="en-US" sz="2800" dirty="0"/>
          </a:p>
          <a:p>
            <a:endParaRPr lang="en-US" sz="2800" dirty="0"/>
          </a:p>
          <a:p>
            <a:endParaRPr lang="en-US" sz="2800" dirty="0"/>
          </a:p>
          <a:p>
            <a:pPr marL="457200" indent="-457200">
              <a:buFont typeface="Arial" panose="020B0604020202020204" pitchFamily="34" charset="0"/>
              <a:buChar char="•"/>
            </a:pPr>
            <a:endParaRPr lang="en-US" sz="2800" dirty="0"/>
          </a:p>
        </p:txBody>
      </p:sp>
      <p:pic>
        <p:nvPicPr>
          <p:cNvPr id="4" name="Picture 3">
            <a:extLst>
              <a:ext uri="{FF2B5EF4-FFF2-40B4-BE49-F238E27FC236}">
                <a16:creationId xmlns:a16="http://schemas.microsoft.com/office/drawing/2014/main" id="{7746204D-28FB-4251-BF63-EF945FA0B36F}"/>
              </a:ext>
            </a:extLst>
          </p:cNvPr>
          <p:cNvPicPr>
            <a:picLocks noChangeAspect="1"/>
          </p:cNvPicPr>
          <p:nvPr/>
        </p:nvPicPr>
        <p:blipFill>
          <a:blip r:embed="rId2"/>
          <a:stretch>
            <a:fillRect/>
          </a:stretch>
        </p:blipFill>
        <p:spPr>
          <a:xfrm>
            <a:off x="575070" y="2874772"/>
            <a:ext cx="10705175" cy="2198085"/>
          </a:xfrm>
          <a:prstGeom prst="rect">
            <a:avLst/>
          </a:prstGeom>
        </p:spPr>
      </p:pic>
      <p:sp>
        <p:nvSpPr>
          <p:cNvPr id="5" name="Rectangle 4">
            <a:extLst>
              <a:ext uri="{FF2B5EF4-FFF2-40B4-BE49-F238E27FC236}">
                <a16:creationId xmlns:a16="http://schemas.microsoft.com/office/drawing/2014/main" id="{ADB1617B-ECAC-477B-8BC0-3A1BCA2DFF76}"/>
              </a:ext>
            </a:extLst>
          </p:cNvPr>
          <p:cNvSpPr/>
          <p:nvPr/>
        </p:nvSpPr>
        <p:spPr>
          <a:xfrm>
            <a:off x="2263564" y="5349361"/>
            <a:ext cx="6096000" cy="923330"/>
          </a:xfrm>
          <a:prstGeom prst="rect">
            <a:avLst/>
          </a:prstGeom>
        </p:spPr>
        <p:txBody>
          <a:bodyPr>
            <a:spAutoFit/>
          </a:bodyPr>
          <a:lstStyle/>
          <a:p>
            <a:r>
              <a:rPr lang="en-US" dirty="0">
                <a:hlinkClick r:id="rId3"/>
              </a:rPr>
              <a:t>https://www.irs.gov/newsroom/small-business-health-care-tax-credit-questions-and-answers-determining-ftes-and-average-annual-wages</a:t>
            </a:r>
            <a:endParaRPr lang="en-US" dirty="0"/>
          </a:p>
        </p:txBody>
      </p:sp>
      <p:pic>
        <p:nvPicPr>
          <p:cNvPr id="21" name="Picture 20">
            <a:extLst>
              <a:ext uri="{FF2B5EF4-FFF2-40B4-BE49-F238E27FC236}">
                <a16:creationId xmlns:a16="http://schemas.microsoft.com/office/drawing/2014/main" id="{4F00126C-9CD3-46B2-81F9-CE17D822A49E}"/>
              </a:ext>
            </a:extLst>
          </p:cNvPr>
          <p:cNvPicPr>
            <a:picLocks noChangeAspect="1"/>
          </p:cNvPicPr>
          <p:nvPr/>
        </p:nvPicPr>
        <p:blipFill>
          <a:blip r:embed="rId4"/>
          <a:stretch>
            <a:fillRect/>
          </a:stretch>
        </p:blipFill>
        <p:spPr>
          <a:xfrm>
            <a:off x="299806" y="5360310"/>
            <a:ext cx="1003578" cy="1255640"/>
          </a:xfrm>
          <a:prstGeom prst="rect">
            <a:avLst/>
          </a:prstGeom>
        </p:spPr>
      </p:pic>
    </p:spTree>
    <p:extLst>
      <p:ext uri="{BB962C8B-B14F-4D97-AF65-F5344CB8AC3E}">
        <p14:creationId xmlns:p14="http://schemas.microsoft.com/office/powerpoint/2010/main" val="42492428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CE1F-AF7A-4A37-8CB6-9FDE21D0CEFA}"/>
              </a:ext>
            </a:extLst>
          </p:cNvPr>
          <p:cNvSpPr>
            <a:spLocks noGrp="1"/>
          </p:cNvSpPr>
          <p:nvPr>
            <p:ph type="title"/>
          </p:nvPr>
        </p:nvSpPr>
        <p:spPr>
          <a:xfrm>
            <a:off x="1075027" y="358835"/>
            <a:ext cx="8368776" cy="1065231"/>
          </a:xfrm>
        </p:spPr>
        <p:txBody>
          <a:bodyPr vert="horz" lIns="91440" tIns="45720" rIns="91440" bIns="45720" rtlCol="0" anchor="b">
            <a:normAutofit fontScale="90000"/>
          </a:bodyPr>
          <a:lstStyle/>
          <a:p>
            <a:r>
              <a:rPr lang="en-US" sz="5400" dirty="0"/>
              <a:t>Paycheck Protection Program </a:t>
            </a:r>
            <a:endParaRPr lang="en-US" sz="5400" kern="1200" dirty="0">
              <a:solidFill>
                <a:schemeClr val="accent1"/>
              </a:solidFill>
              <a:latin typeface="+mj-lt"/>
              <a:ea typeface="+mj-ea"/>
              <a:cs typeface="+mj-cs"/>
            </a:endParaRPr>
          </a:p>
        </p:txBody>
      </p:sp>
      <p:sp>
        <p:nvSpPr>
          <p:cNvPr id="3" name="Text Placeholder 2">
            <a:extLst>
              <a:ext uri="{FF2B5EF4-FFF2-40B4-BE49-F238E27FC236}">
                <a16:creationId xmlns:a16="http://schemas.microsoft.com/office/drawing/2014/main" id="{CAD0C843-0968-4C04-A1A3-42F69A08B597}"/>
              </a:ext>
            </a:extLst>
          </p:cNvPr>
          <p:cNvSpPr>
            <a:spLocks noGrp="1"/>
          </p:cNvSpPr>
          <p:nvPr>
            <p:ph type="body" idx="1"/>
          </p:nvPr>
        </p:nvSpPr>
        <p:spPr>
          <a:xfrm>
            <a:off x="1325591" y="2238201"/>
            <a:ext cx="7852711" cy="3987016"/>
          </a:xfrm>
        </p:spPr>
        <p:txBody>
          <a:bodyPr vert="horz" lIns="91440" tIns="45720" rIns="91440" bIns="45720" rtlCol="0" anchor="t">
            <a:noAutofit/>
          </a:bodyPr>
          <a:lstStyle/>
          <a:p>
            <a:pPr lvl="0"/>
            <a:r>
              <a:rPr lang="en-US" sz="2400" dirty="0"/>
              <a:t>Consult your Bank, CPA, and/or Attorney on any advice concerning:</a:t>
            </a:r>
          </a:p>
          <a:p>
            <a:pPr marL="742950" lvl="1" indent="-285750">
              <a:buFont typeface="Arial" panose="020B0604020202020204" pitchFamily="34" charset="0"/>
              <a:buChar char="•"/>
            </a:pPr>
            <a:r>
              <a:rPr lang="en-US" sz="2000" dirty="0"/>
              <a:t>Impact on SBA Interim Final Ruling  </a:t>
            </a:r>
          </a:p>
          <a:p>
            <a:pPr marL="742950" lvl="1" indent="-285750">
              <a:buFont typeface="Arial" panose="020B0604020202020204" pitchFamily="34" charset="0"/>
              <a:buChar char="•"/>
            </a:pPr>
            <a:r>
              <a:rPr lang="en-US" sz="2000" dirty="0"/>
              <a:t>Payroll Calculations </a:t>
            </a:r>
          </a:p>
          <a:p>
            <a:pPr marL="742950" lvl="1" indent="-285750">
              <a:buFont typeface="Arial" panose="020B0604020202020204" pitchFamily="34" charset="0"/>
              <a:buChar char="•"/>
            </a:pPr>
            <a:r>
              <a:rPr lang="en-US" sz="2000" dirty="0"/>
              <a:t>FTE Calculations </a:t>
            </a:r>
          </a:p>
          <a:p>
            <a:pPr marL="742950" lvl="1" indent="-285750">
              <a:buFont typeface="Arial" panose="020B0604020202020204" pitchFamily="34" charset="0"/>
              <a:buChar char="•"/>
            </a:pPr>
            <a:r>
              <a:rPr lang="en-US" sz="2000" dirty="0"/>
              <a:t>Employees to include or exclude, i.e. seasonal employees, employees income no longer employed </a:t>
            </a:r>
            <a:br>
              <a:rPr lang="en-US" sz="2000" dirty="0"/>
            </a:br>
            <a:r>
              <a:rPr lang="en-US" sz="2000" dirty="0"/>
              <a:t>(outside of </a:t>
            </a:r>
            <a:r>
              <a:rPr lang="en-US" sz="2000" dirty="0" err="1"/>
              <a:t>of</a:t>
            </a:r>
            <a:r>
              <a:rPr lang="en-US" sz="2000" dirty="0"/>
              <a:t> COVID-19 crisis) </a:t>
            </a:r>
          </a:p>
          <a:p>
            <a:pPr marL="742950" lvl="1" indent="-285750">
              <a:buFont typeface="Arial" panose="020B0604020202020204" pitchFamily="34" charset="0"/>
              <a:buChar char="•"/>
            </a:pPr>
            <a:r>
              <a:rPr lang="en-US" sz="2000" dirty="0"/>
              <a:t>Application Questions </a:t>
            </a:r>
          </a:p>
          <a:p>
            <a:pPr marL="457200" indent="-457200">
              <a:buFont typeface="Arial" panose="020B0604020202020204" pitchFamily="34" charset="0"/>
              <a:buChar char="•"/>
            </a:pPr>
            <a:endParaRPr lang="en-US" sz="2400" dirty="0"/>
          </a:p>
          <a:p>
            <a:pPr marL="457200" indent="-457200">
              <a:buFont typeface="Arial" panose="020B0604020202020204" pitchFamily="34" charset="0"/>
              <a:buChar char="•"/>
            </a:pPr>
            <a:endParaRPr lang="en-US" sz="2800" dirty="0"/>
          </a:p>
          <a:p>
            <a:endParaRPr lang="en-US" sz="2800" dirty="0"/>
          </a:p>
          <a:p>
            <a:endParaRPr lang="en-US" sz="2800" dirty="0"/>
          </a:p>
          <a:p>
            <a:pPr marL="457200" indent="-457200">
              <a:buFont typeface="Arial" panose="020B0604020202020204" pitchFamily="34" charset="0"/>
              <a:buChar char="•"/>
            </a:pPr>
            <a:endParaRPr lang="en-US" sz="2800" dirty="0"/>
          </a:p>
        </p:txBody>
      </p:sp>
      <p:pic>
        <p:nvPicPr>
          <p:cNvPr id="18" name="Picture 17">
            <a:extLst>
              <a:ext uri="{FF2B5EF4-FFF2-40B4-BE49-F238E27FC236}">
                <a16:creationId xmlns:a16="http://schemas.microsoft.com/office/drawing/2014/main" id="{1E92E336-6EBC-4E9A-8376-23985CC8EA0A}"/>
              </a:ext>
            </a:extLst>
          </p:cNvPr>
          <p:cNvPicPr>
            <a:picLocks noChangeAspect="1"/>
          </p:cNvPicPr>
          <p:nvPr/>
        </p:nvPicPr>
        <p:blipFill>
          <a:blip r:embed="rId2"/>
          <a:stretch>
            <a:fillRect/>
          </a:stretch>
        </p:blipFill>
        <p:spPr>
          <a:xfrm>
            <a:off x="299806" y="5360310"/>
            <a:ext cx="1003578" cy="1255640"/>
          </a:xfrm>
          <a:prstGeom prst="rect">
            <a:avLst/>
          </a:prstGeom>
        </p:spPr>
      </p:pic>
    </p:spTree>
    <p:extLst>
      <p:ext uri="{BB962C8B-B14F-4D97-AF65-F5344CB8AC3E}">
        <p14:creationId xmlns:p14="http://schemas.microsoft.com/office/powerpoint/2010/main" val="18789251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CE1F-AF7A-4A37-8CB6-9FDE21D0CEFA}"/>
              </a:ext>
            </a:extLst>
          </p:cNvPr>
          <p:cNvSpPr>
            <a:spLocks noGrp="1"/>
          </p:cNvSpPr>
          <p:nvPr>
            <p:ph type="title"/>
          </p:nvPr>
        </p:nvSpPr>
        <p:spPr>
          <a:xfrm>
            <a:off x="1075026" y="358835"/>
            <a:ext cx="8428737" cy="1050240"/>
          </a:xfrm>
        </p:spPr>
        <p:txBody>
          <a:bodyPr vert="horz" lIns="91440" tIns="45720" rIns="91440" bIns="45720" rtlCol="0" anchor="b">
            <a:normAutofit fontScale="90000"/>
          </a:bodyPr>
          <a:lstStyle/>
          <a:p>
            <a:r>
              <a:rPr lang="en-US" sz="5400" dirty="0"/>
              <a:t>Paycheck Protection Program </a:t>
            </a:r>
            <a:endParaRPr lang="en-US" sz="5400" kern="1200" dirty="0">
              <a:solidFill>
                <a:schemeClr val="accent1"/>
              </a:solidFill>
              <a:latin typeface="+mj-lt"/>
              <a:ea typeface="+mj-ea"/>
              <a:cs typeface="+mj-cs"/>
            </a:endParaRPr>
          </a:p>
        </p:txBody>
      </p:sp>
      <p:sp>
        <p:nvSpPr>
          <p:cNvPr id="3" name="Text Placeholder 2">
            <a:extLst>
              <a:ext uri="{FF2B5EF4-FFF2-40B4-BE49-F238E27FC236}">
                <a16:creationId xmlns:a16="http://schemas.microsoft.com/office/drawing/2014/main" id="{CAD0C843-0968-4C04-A1A3-42F69A08B597}"/>
              </a:ext>
            </a:extLst>
          </p:cNvPr>
          <p:cNvSpPr>
            <a:spLocks noGrp="1"/>
          </p:cNvSpPr>
          <p:nvPr>
            <p:ph type="body" idx="1"/>
          </p:nvPr>
        </p:nvSpPr>
        <p:spPr>
          <a:xfrm>
            <a:off x="1325591" y="2238201"/>
            <a:ext cx="9913539" cy="4508828"/>
          </a:xfrm>
        </p:spPr>
        <p:txBody>
          <a:bodyPr vert="horz" lIns="91440" tIns="45720" rIns="91440" bIns="45720" rtlCol="0" anchor="t">
            <a:noAutofit/>
          </a:bodyPr>
          <a:lstStyle/>
          <a:p>
            <a:pPr marL="457200" indent="-457200">
              <a:buFont typeface="Arial" panose="020B0604020202020204" pitchFamily="34" charset="0"/>
              <a:buChar char="•"/>
            </a:pPr>
            <a:r>
              <a:rPr lang="en-US" sz="2800" dirty="0"/>
              <a:t>How to Apply</a:t>
            </a:r>
          </a:p>
          <a:p>
            <a:pPr marL="914400" lvl="1" indent="-457200">
              <a:buFont typeface="Arial" panose="020B0604020202020204" pitchFamily="34" charset="0"/>
              <a:buChar char="•"/>
            </a:pPr>
            <a:r>
              <a:rPr lang="en-US" sz="2600" dirty="0"/>
              <a:t>Again call your Bank </a:t>
            </a:r>
          </a:p>
          <a:p>
            <a:pPr marL="914400" lvl="1" indent="-457200">
              <a:buFont typeface="Arial" panose="020B0604020202020204" pitchFamily="34" charset="0"/>
              <a:buChar char="•"/>
            </a:pPr>
            <a:r>
              <a:rPr lang="en-US" sz="2600" dirty="0"/>
              <a:t>Download Application </a:t>
            </a:r>
          </a:p>
          <a:p>
            <a:pPr marL="457200" indent="-457200">
              <a:buFont typeface="Arial" panose="020B0604020202020204" pitchFamily="34" charset="0"/>
              <a:buChar char="•"/>
            </a:pPr>
            <a:r>
              <a:rPr lang="en-US" sz="1400" dirty="0">
                <a:hlinkClick r:id="rId2"/>
              </a:rPr>
              <a:t>https://home.treasury.gov/system/files/136/Paycheck-Protection-Program-Application-3-30-2020-v3.pdf</a:t>
            </a:r>
            <a:endParaRPr lang="en-US" sz="1400" dirty="0"/>
          </a:p>
          <a:p>
            <a:endParaRPr lang="en-US" sz="2800" dirty="0"/>
          </a:p>
          <a:p>
            <a:pPr marL="457200" indent="-457200">
              <a:buFont typeface="Arial" panose="020B0604020202020204" pitchFamily="34" charset="0"/>
              <a:buChar char="•"/>
            </a:pPr>
            <a:endParaRPr lang="en-US" sz="2400" dirty="0"/>
          </a:p>
          <a:p>
            <a:pPr marL="457200" indent="-457200">
              <a:buFont typeface="Arial" panose="020B0604020202020204" pitchFamily="34" charset="0"/>
              <a:buChar char="•"/>
            </a:pPr>
            <a:endParaRPr lang="en-US" sz="2800" dirty="0"/>
          </a:p>
          <a:p>
            <a:endParaRPr lang="en-US" sz="2800" dirty="0"/>
          </a:p>
          <a:p>
            <a:endParaRPr lang="en-US" sz="2800" dirty="0"/>
          </a:p>
          <a:p>
            <a:pPr marL="457200" indent="-457200">
              <a:buFont typeface="Arial" panose="020B0604020202020204" pitchFamily="34" charset="0"/>
              <a:buChar char="•"/>
            </a:pPr>
            <a:endParaRPr lang="en-US" sz="2800" dirty="0"/>
          </a:p>
        </p:txBody>
      </p:sp>
      <p:pic>
        <p:nvPicPr>
          <p:cNvPr id="18" name="Picture 17">
            <a:extLst>
              <a:ext uri="{FF2B5EF4-FFF2-40B4-BE49-F238E27FC236}">
                <a16:creationId xmlns:a16="http://schemas.microsoft.com/office/drawing/2014/main" id="{AB176E94-EB89-4D44-A7BA-F219173A9FF5}"/>
              </a:ext>
            </a:extLst>
          </p:cNvPr>
          <p:cNvPicPr>
            <a:picLocks noChangeAspect="1"/>
          </p:cNvPicPr>
          <p:nvPr/>
        </p:nvPicPr>
        <p:blipFill>
          <a:blip r:embed="rId3"/>
          <a:stretch>
            <a:fillRect/>
          </a:stretch>
        </p:blipFill>
        <p:spPr>
          <a:xfrm>
            <a:off x="299806" y="5360310"/>
            <a:ext cx="1003578" cy="1255640"/>
          </a:xfrm>
          <a:prstGeom prst="rect">
            <a:avLst/>
          </a:prstGeom>
        </p:spPr>
      </p:pic>
    </p:spTree>
    <p:extLst>
      <p:ext uri="{BB962C8B-B14F-4D97-AF65-F5344CB8AC3E}">
        <p14:creationId xmlns:p14="http://schemas.microsoft.com/office/powerpoint/2010/main" val="15775880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CE1F-AF7A-4A37-8CB6-9FDE21D0CEFA}"/>
              </a:ext>
            </a:extLst>
          </p:cNvPr>
          <p:cNvSpPr>
            <a:spLocks noGrp="1"/>
          </p:cNvSpPr>
          <p:nvPr>
            <p:ph type="title"/>
          </p:nvPr>
        </p:nvSpPr>
        <p:spPr>
          <a:xfrm>
            <a:off x="1060724" y="110971"/>
            <a:ext cx="8413060" cy="1088242"/>
          </a:xfrm>
        </p:spPr>
        <p:txBody>
          <a:bodyPr vert="horz" lIns="91440" tIns="45720" rIns="91440" bIns="45720" rtlCol="0" anchor="b">
            <a:normAutofit fontScale="90000"/>
          </a:bodyPr>
          <a:lstStyle/>
          <a:p>
            <a:r>
              <a:rPr lang="en-US" sz="5400" dirty="0"/>
              <a:t>Paycheck Protection Program </a:t>
            </a:r>
            <a:endParaRPr lang="en-US" sz="5400" kern="1200" dirty="0">
              <a:solidFill>
                <a:schemeClr val="accent1"/>
              </a:solidFill>
              <a:latin typeface="+mj-lt"/>
              <a:ea typeface="+mj-ea"/>
              <a:cs typeface="+mj-cs"/>
            </a:endParaRPr>
          </a:p>
        </p:txBody>
      </p:sp>
      <p:sp>
        <p:nvSpPr>
          <p:cNvPr id="3" name="Text Placeholder 2">
            <a:extLst>
              <a:ext uri="{FF2B5EF4-FFF2-40B4-BE49-F238E27FC236}">
                <a16:creationId xmlns:a16="http://schemas.microsoft.com/office/drawing/2014/main" id="{CAD0C843-0968-4C04-A1A3-42F69A08B597}"/>
              </a:ext>
            </a:extLst>
          </p:cNvPr>
          <p:cNvSpPr>
            <a:spLocks noGrp="1"/>
          </p:cNvSpPr>
          <p:nvPr>
            <p:ph type="body" idx="1"/>
          </p:nvPr>
        </p:nvSpPr>
        <p:spPr>
          <a:xfrm>
            <a:off x="1279223" y="1789688"/>
            <a:ext cx="8865974" cy="4826262"/>
          </a:xfrm>
        </p:spPr>
        <p:txBody>
          <a:bodyPr vert="horz" lIns="91440" tIns="45720" rIns="91440" bIns="45720" rtlCol="0" anchor="t">
            <a:noAutofit/>
          </a:bodyPr>
          <a:lstStyle/>
          <a:p>
            <a:r>
              <a:rPr lang="en-US" sz="2400" dirty="0"/>
              <a:t>Documents needs will depend by Bank:</a:t>
            </a:r>
          </a:p>
          <a:p>
            <a:pPr marL="457200" indent="-457200">
              <a:buFont typeface="Arial" panose="020B0604020202020204" pitchFamily="34" charset="0"/>
              <a:buChar char="•"/>
            </a:pPr>
            <a:r>
              <a:rPr lang="en-US" sz="2400" dirty="0"/>
              <a:t>Start Gathering Documents:</a:t>
            </a:r>
            <a:endParaRPr lang="en-US" sz="1800" dirty="0"/>
          </a:p>
          <a:p>
            <a:pPr marL="342900" indent="-342900">
              <a:buFont typeface="Arial" panose="020B0604020202020204" pitchFamily="34" charset="0"/>
              <a:buChar char="•"/>
            </a:pPr>
            <a:r>
              <a:rPr lang="en-US" sz="1800" dirty="0"/>
              <a:t>W-2s &amp; W-3 and quarterly 941 reports are a good source for this information</a:t>
            </a:r>
            <a:r>
              <a:rPr lang="en-US" dirty="0"/>
              <a:t>. </a:t>
            </a:r>
          </a:p>
          <a:p>
            <a:pPr marL="800100" lvl="1" indent="-342900">
              <a:buFont typeface="Arial" panose="020B0604020202020204" pitchFamily="34" charset="0"/>
              <a:buChar char="•"/>
            </a:pPr>
            <a:r>
              <a:rPr lang="en-US" dirty="0"/>
              <a:t>Note that there is a maximum salary of $100,000 per employee written into the Act, so cap all salaries over that amount at $100,000 for these purposes</a:t>
            </a:r>
          </a:p>
          <a:p>
            <a:pPr marL="342900" indent="-342900">
              <a:buFont typeface="Arial" panose="020B0604020202020204" pitchFamily="34" charset="0"/>
              <a:buChar char="•"/>
            </a:pPr>
            <a:r>
              <a:rPr lang="en-US" sz="1800" dirty="0"/>
              <a:t>Housing allowance (we do not yet know if this will be part of the calculation, but it may be helpful to have it on hand in case those amounts need to be included or excluded)</a:t>
            </a:r>
          </a:p>
          <a:p>
            <a:pPr marL="342900" indent="-342900">
              <a:buFont typeface="Arial" panose="020B0604020202020204" pitchFamily="34" charset="0"/>
              <a:buChar char="•"/>
            </a:pPr>
            <a:r>
              <a:rPr lang="en-US" sz="1800" dirty="0"/>
              <a:t>Documentation of benefits costs during the same 12-month period, including the CHP, CRP, and CRSP 403(b) employer match, as these count in computing average monthly payroll. </a:t>
            </a:r>
          </a:p>
          <a:p>
            <a:endParaRPr lang="en-US" dirty="0"/>
          </a:p>
          <a:p>
            <a:endParaRPr lang="en-US" dirty="0"/>
          </a:p>
          <a:p>
            <a:pPr marL="457200" indent="-457200">
              <a:buFont typeface="Arial" panose="020B0604020202020204" pitchFamily="34" charset="0"/>
              <a:buChar char="•"/>
            </a:pPr>
            <a:endParaRPr lang="en-US" sz="2400" dirty="0"/>
          </a:p>
          <a:p>
            <a:pPr marL="457200" indent="-457200">
              <a:buFont typeface="Arial" panose="020B0604020202020204" pitchFamily="34" charset="0"/>
              <a:buChar char="•"/>
            </a:pPr>
            <a:endParaRPr lang="en-US" sz="2800" dirty="0"/>
          </a:p>
          <a:p>
            <a:endParaRPr lang="en-US" sz="2800" dirty="0"/>
          </a:p>
          <a:p>
            <a:endParaRPr lang="en-US" sz="2800" dirty="0"/>
          </a:p>
          <a:p>
            <a:pPr marL="457200" indent="-457200">
              <a:buFont typeface="Arial" panose="020B0604020202020204" pitchFamily="34" charset="0"/>
              <a:buChar char="•"/>
            </a:pPr>
            <a:endParaRPr lang="en-US" sz="2800" dirty="0"/>
          </a:p>
        </p:txBody>
      </p:sp>
      <p:pic>
        <p:nvPicPr>
          <p:cNvPr id="18" name="Picture 17">
            <a:extLst>
              <a:ext uri="{FF2B5EF4-FFF2-40B4-BE49-F238E27FC236}">
                <a16:creationId xmlns:a16="http://schemas.microsoft.com/office/drawing/2014/main" id="{BF0CD4A7-739E-4FE1-84D1-0A3AE844D669}"/>
              </a:ext>
            </a:extLst>
          </p:cNvPr>
          <p:cNvPicPr>
            <a:picLocks noChangeAspect="1"/>
          </p:cNvPicPr>
          <p:nvPr/>
        </p:nvPicPr>
        <p:blipFill>
          <a:blip r:embed="rId2"/>
          <a:stretch>
            <a:fillRect/>
          </a:stretch>
        </p:blipFill>
        <p:spPr>
          <a:xfrm>
            <a:off x="299806" y="5360310"/>
            <a:ext cx="1003578" cy="1255640"/>
          </a:xfrm>
          <a:prstGeom prst="rect">
            <a:avLst/>
          </a:prstGeom>
        </p:spPr>
      </p:pic>
    </p:spTree>
    <p:extLst>
      <p:ext uri="{BB962C8B-B14F-4D97-AF65-F5344CB8AC3E}">
        <p14:creationId xmlns:p14="http://schemas.microsoft.com/office/powerpoint/2010/main" val="1262096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CE1F-AF7A-4A37-8CB6-9FDE21D0CEFA}"/>
              </a:ext>
            </a:extLst>
          </p:cNvPr>
          <p:cNvSpPr>
            <a:spLocks noGrp="1"/>
          </p:cNvSpPr>
          <p:nvPr>
            <p:ph type="title"/>
          </p:nvPr>
        </p:nvSpPr>
        <p:spPr>
          <a:xfrm>
            <a:off x="1418354" y="886260"/>
            <a:ext cx="7299517" cy="902783"/>
          </a:xfrm>
        </p:spPr>
        <p:txBody>
          <a:bodyPr vert="horz" lIns="91440" tIns="45720" rIns="91440" bIns="45720" rtlCol="0" anchor="b">
            <a:normAutofit fontScale="90000"/>
          </a:bodyPr>
          <a:lstStyle/>
          <a:p>
            <a:r>
              <a:rPr lang="en-US" sz="5400" kern="1200" dirty="0">
                <a:solidFill>
                  <a:schemeClr val="accent1"/>
                </a:solidFill>
                <a:latin typeface="+mj-lt"/>
                <a:ea typeface="+mj-ea"/>
                <a:cs typeface="+mj-cs"/>
              </a:rPr>
              <a:t>Disclaimer </a:t>
            </a:r>
          </a:p>
        </p:txBody>
      </p:sp>
      <p:sp>
        <p:nvSpPr>
          <p:cNvPr id="3" name="Text Placeholder 2">
            <a:extLst>
              <a:ext uri="{FF2B5EF4-FFF2-40B4-BE49-F238E27FC236}">
                <a16:creationId xmlns:a16="http://schemas.microsoft.com/office/drawing/2014/main" id="{CAD0C843-0968-4C04-A1A3-42F69A08B597}"/>
              </a:ext>
            </a:extLst>
          </p:cNvPr>
          <p:cNvSpPr>
            <a:spLocks noGrp="1"/>
          </p:cNvSpPr>
          <p:nvPr>
            <p:ph type="body" idx="1"/>
          </p:nvPr>
        </p:nvSpPr>
        <p:spPr>
          <a:xfrm>
            <a:off x="1418355" y="2001078"/>
            <a:ext cx="7852711" cy="4237533"/>
          </a:xfrm>
        </p:spPr>
        <p:txBody>
          <a:bodyPr vert="horz" lIns="91440" tIns="45720" rIns="91440" bIns="45720" rtlCol="0" anchor="t">
            <a:noAutofit/>
          </a:bodyPr>
          <a:lstStyle/>
          <a:p>
            <a:r>
              <a:rPr lang="en-US" sz="2800" dirty="0"/>
              <a:t>This presentation is considered guidance only, these are not attorney or CPA opinions.  These are recommendations on information available to date </a:t>
            </a:r>
          </a:p>
          <a:p>
            <a:r>
              <a:rPr lang="en-US" sz="2800" dirty="0"/>
              <a:t>Goal is to educate and provide high level view of certain areas of the CARES Act and recommended next steps </a:t>
            </a:r>
          </a:p>
          <a:p>
            <a:r>
              <a:rPr lang="en-US" sz="2800" dirty="0"/>
              <a:t>Situation Remains Fluid!</a:t>
            </a:r>
          </a:p>
          <a:p>
            <a:endParaRPr lang="en-US" sz="2800" dirty="0"/>
          </a:p>
          <a:p>
            <a:endParaRPr lang="en-US" dirty="0"/>
          </a:p>
        </p:txBody>
      </p:sp>
      <p:pic>
        <p:nvPicPr>
          <p:cNvPr id="20" name="Picture 19">
            <a:extLst>
              <a:ext uri="{FF2B5EF4-FFF2-40B4-BE49-F238E27FC236}">
                <a16:creationId xmlns:a16="http://schemas.microsoft.com/office/drawing/2014/main" id="{9B965038-8B79-4836-85BE-16B47A3B8272}"/>
              </a:ext>
            </a:extLst>
          </p:cNvPr>
          <p:cNvPicPr>
            <a:picLocks noChangeAspect="1"/>
          </p:cNvPicPr>
          <p:nvPr/>
        </p:nvPicPr>
        <p:blipFill>
          <a:blip r:embed="rId2"/>
          <a:stretch>
            <a:fillRect/>
          </a:stretch>
        </p:blipFill>
        <p:spPr>
          <a:xfrm>
            <a:off x="299806" y="5360310"/>
            <a:ext cx="1003578" cy="1255640"/>
          </a:xfrm>
          <a:prstGeom prst="rect">
            <a:avLst/>
          </a:prstGeom>
        </p:spPr>
      </p:pic>
    </p:spTree>
    <p:extLst>
      <p:ext uri="{BB962C8B-B14F-4D97-AF65-F5344CB8AC3E}">
        <p14:creationId xmlns:p14="http://schemas.microsoft.com/office/powerpoint/2010/main" val="40182783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CE1F-AF7A-4A37-8CB6-9FDE21D0CEFA}"/>
              </a:ext>
            </a:extLst>
          </p:cNvPr>
          <p:cNvSpPr>
            <a:spLocks noGrp="1"/>
          </p:cNvSpPr>
          <p:nvPr>
            <p:ph type="title"/>
          </p:nvPr>
        </p:nvSpPr>
        <p:spPr>
          <a:xfrm>
            <a:off x="1060724" y="110971"/>
            <a:ext cx="8413060" cy="1255640"/>
          </a:xfrm>
        </p:spPr>
        <p:txBody>
          <a:bodyPr vert="horz" lIns="91440" tIns="45720" rIns="91440" bIns="45720" rtlCol="0" anchor="b">
            <a:normAutofit fontScale="90000"/>
          </a:bodyPr>
          <a:lstStyle/>
          <a:p>
            <a:r>
              <a:rPr lang="en-US" sz="5400" dirty="0"/>
              <a:t>Paycheck Protection Program </a:t>
            </a:r>
            <a:endParaRPr lang="en-US" sz="5400" kern="1200" dirty="0">
              <a:solidFill>
                <a:schemeClr val="accent1"/>
              </a:solidFill>
              <a:latin typeface="+mj-lt"/>
              <a:ea typeface="+mj-ea"/>
              <a:cs typeface="+mj-cs"/>
            </a:endParaRPr>
          </a:p>
        </p:txBody>
      </p:sp>
      <p:sp>
        <p:nvSpPr>
          <p:cNvPr id="3" name="Text Placeholder 2">
            <a:extLst>
              <a:ext uri="{FF2B5EF4-FFF2-40B4-BE49-F238E27FC236}">
                <a16:creationId xmlns:a16="http://schemas.microsoft.com/office/drawing/2014/main" id="{CAD0C843-0968-4C04-A1A3-42F69A08B597}"/>
              </a:ext>
            </a:extLst>
          </p:cNvPr>
          <p:cNvSpPr>
            <a:spLocks noGrp="1"/>
          </p:cNvSpPr>
          <p:nvPr>
            <p:ph type="body" idx="1"/>
          </p:nvPr>
        </p:nvSpPr>
        <p:spPr>
          <a:xfrm>
            <a:off x="1279223" y="1789688"/>
            <a:ext cx="8865974" cy="4826262"/>
          </a:xfrm>
        </p:spPr>
        <p:txBody>
          <a:bodyPr vert="horz" lIns="91440" tIns="45720" rIns="91440" bIns="45720" rtlCol="0" anchor="t">
            <a:noAutofit/>
          </a:bodyPr>
          <a:lstStyle/>
          <a:p>
            <a:pPr marL="457200" indent="-457200">
              <a:buFont typeface="Arial" panose="020B0604020202020204" pitchFamily="34" charset="0"/>
              <a:buChar char="•"/>
            </a:pPr>
            <a:r>
              <a:rPr lang="en-US" sz="2400" dirty="0"/>
              <a:t>Documents: </a:t>
            </a:r>
          </a:p>
          <a:p>
            <a:pPr marL="457200" indent="-457200">
              <a:buFont typeface="Arial" panose="020B0604020202020204" pitchFamily="34" charset="0"/>
              <a:buChar char="•"/>
            </a:pPr>
            <a:r>
              <a:rPr lang="en-US" sz="2400" dirty="0"/>
              <a:t>Have Year End Balance Sheet and Income Statement Ready</a:t>
            </a:r>
          </a:p>
          <a:p>
            <a:pPr marL="914400" lvl="1" indent="-457200">
              <a:buFont typeface="Arial" panose="020B0604020202020204" pitchFamily="34" charset="0"/>
              <a:buChar char="•"/>
            </a:pPr>
            <a:r>
              <a:rPr lang="en-US" sz="2200" dirty="0"/>
              <a:t>Have Year to Date Statements Ready </a:t>
            </a:r>
          </a:p>
          <a:p>
            <a:pPr marL="457200" indent="-457200">
              <a:buFont typeface="Arial" panose="020B0604020202020204" pitchFamily="34" charset="0"/>
              <a:buChar char="•"/>
            </a:pPr>
            <a:r>
              <a:rPr lang="en-US" dirty="0"/>
              <a:t>For seasonal businesses, please provide payroll report for the 12-week period beginning 2/15/2019 or 3/1/2019 (decided by loan applicant) and ending 6/30/2019. </a:t>
            </a:r>
          </a:p>
          <a:p>
            <a:pPr marL="457200" indent="-457200">
              <a:buFont typeface="Arial" panose="020B0604020202020204" pitchFamily="34" charset="0"/>
              <a:buChar char="•"/>
            </a:pPr>
            <a:r>
              <a:rPr lang="en-US" dirty="0"/>
              <a:t>Current Debt Schedule </a:t>
            </a:r>
          </a:p>
          <a:p>
            <a:pPr marL="914400" lvl="1" indent="-457200">
              <a:buFont typeface="Arial" panose="020B0604020202020204" pitchFamily="34" charset="0"/>
              <a:buChar char="•"/>
            </a:pPr>
            <a:r>
              <a:rPr lang="en-US" dirty="0"/>
              <a:t>Ask them for a template (Outstanding, rate, Payment, Maturity Date) </a:t>
            </a:r>
          </a:p>
          <a:p>
            <a:pPr marL="457200" indent="-457200">
              <a:buFont typeface="Arial" panose="020B0604020202020204" pitchFamily="34" charset="0"/>
              <a:buChar char="•"/>
            </a:pPr>
            <a:r>
              <a:rPr lang="en-US" dirty="0"/>
              <a:t>Documentation showing Employer paid Retirement and Insurance Premiums </a:t>
            </a:r>
          </a:p>
          <a:p>
            <a:pPr marL="457200" indent="-457200">
              <a:buFont typeface="Arial" panose="020B0604020202020204" pitchFamily="34" charset="0"/>
              <a:buChar char="•"/>
            </a:pPr>
            <a:r>
              <a:rPr lang="en-US" dirty="0"/>
              <a:t>Bank Required forms </a:t>
            </a:r>
          </a:p>
          <a:p>
            <a:pPr marL="457200" indent="-457200">
              <a:buFont typeface="Arial" panose="020B0604020202020204" pitchFamily="34" charset="0"/>
              <a:buChar char="•"/>
            </a:pPr>
            <a:r>
              <a:rPr lang="en-US" dirty="0"/>
              <a:t>Corporate Documents: Constitution and By-Laws </a:t>
            </a:r>
          </a:p>
          <a:p>
            <a:pPr marL="457200" indent="-457200">
              <a:buFont typeface="Arial" panose="020B0604020202020204" pitchFamily="34" charset="0"/>
              <a:buChar char="•"/>
            </a:pPr>
            <a:endParaRPr lang="en-US" sz="2400" dirty="0"/>
          </a:p>
          <a:p>
            <a:pPr marL="457200" indent="-457200">
              <a:buFont typeface="Arial" panose="020B0604020202020204" pitchFamily="34" charset="0"/>
              <a:buChar char="•"/>
            </a:pPr>
            <a:endParaRPr lang="en-US" sz="2400" dirty="0"/>
          </a:p>
          <a:p>
            <a:pPr marL="457200" indent="-457200">
              <a:buFont typeface="Arial" panose="020B0604020202020204" pitchFamily="34" charset="0"/>
              <a:buChar char="•"/>
            </a:pPr>
            <a:endParaRPr lang="en-US" sz="2400" dirty="0"/>
          </a:p>
          <a:p>
            <a:endParaRPr lang="en-US" dirty="0"/>
          </a:p>
          <a:p>
            <a:endParaRPr lang="en-US" dirty="0"/>
          </a:p>
          <a:p>
            <a:pPr marL="457200" indent="-457200">
              <a:buFont typeface="Arial" panose="020B0604020202020204" pitchFamily="34" charset="0"/>
              <a:buChar char="•"/>
            </a:pPr>
            <a:endParaRPr lang="en-US" sz="2400" dirty="0"/>
          </a:p>
          <a:p>
            <a:pPr marL="457200" indent="-457200">
              <a:buFont typeface="Arial" panose="020B0604020202020204" pitchFamily="34" charset="0"/>
              <a:buChar char="•"/>
            </a:pPr>
            <a:endParaRPr lang="en-US" sz="2800" dirty="0"/>
          </a:p>
          <a:p>
            <a:endParaRPr lang="en-US" sz="2800" dirty="0"/>
          </a:p>
          <a:p>
            <a:endParaRPr lang="en-US" sz="2800" dirty="0"/>
          </a:p>
          <a:p>
            <a:pPr marL="457200" indent="-457200">
              <a:buFont typeface="Arial" panose="020B0604020202020204" pitchFamily="34" charset="0"/>
              <a:buChar char="•"/>
            </a:pPr>
            <a:endParaRPr lang="en-US" sz="2800" dirty="0"/>
          </a:p>
        </p:txBody>
      </p:sp>
      <p:pic>
        <p:nvPicPr>
          <p:cNvPr id="18" name="Picture 17">
            <a:extLst>
              <a:ext uri="{FF2B5EF4-FFF2-40B4-BE49-F238E27FC236}">
                <a16:creationId xmlns:a16="http://schemas.microsoft.com/office/drawing/2014/main" id="{E9421F9D-9260-4EBD-9EC7-AC946E01E1E5}"/>
              </a:ext>
            </a:extLst>
          </p:cNvPr>
          <p:cNvPicPr>
            <a:picLocks noChangeAspect="1"/>
          </p:cNvPicPr>
          <p:nvPr/>
        </p:nvPicPr>
        <p:blipFill>
          <a:blip r:embed="rId2"/>
          <a:stretch>
            <a:fillRect/>
          </a:stretch>
        </p:blipFill>
        <p:spPr>
          <a:xfrm>
            <a:off x="299806" y="5360310"/>
            <a:ext cx="1003578" cy="1255640"/>
          </a:xfrm>
          <a:prstGeom prst="rect">
            <a:avLst/>
          </a:prstGeom>
        </p:spPr>
      </p:pic>
    </p:spTree>
    <p:extLst>
      <p:ext uri="{BB962C8B-B14F-4D97-AF65-F5344CB8AC3E}">
        <p14:creationId xmlns:p14="http://schemas.microsoft.com/office/powerpoint/2010/main" val="31578055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CE1F-AF7A-4A37-8CB6-9FDE21D0CEFA}"/>
              </a:ext>
            </a:extLst>
          </p:cNvPr>
          <p:cNvSpPr>
            <a:spLocks noGrp="1"/>
          </p:cNvSpPr>
          <p:nvPr>
            <p:ph type="title"/>
          </p:nvPr>
        </p:nvSpPr>
        <p:spPr>
          <a:xfrm>
            <a:off x="930807" y="397810"/>
            <a:ext cx="8498005" cy="984185"/>
          </a:xfrm>
        </p:spPr>
        <p:txBody>
          <a:bodyPr vert="horz" lIns="91440" tIns="45720" rIns="91440" bIns="45720" rtlCol="0" anchor="b">
            <a:normAutofit fontScale="90000"/>
          </a:bodyPr>
          <a:lstStyle/>
          <a:p>
            <a:r>
              <a:rPr lang="en-US" sz="5400" kern="1200" dirty="0">
                <a:solidFill>
                  <a:schemeClr val="accent1"/>
                </a:solidFill>
                <a:latin typeface="+mj-lt"/>
                <a:ea typeface="+mj-ea"/>
                <a:cs typeface="+mj-cs"/>
              </a:rPr>
              <a:t>Paycheck Protection Program </a:t>
            </a:r>
          </a:p>
        </p:txBody>
      </p:sp>
      <p:sp>
        <p:nvSpPr>
          <p:cNvPr id="3" name="Text Placeholder 2">
            <a:extLst>
              <a:ext uri="{FF2B5EF4-FFF2-40B4-BE49-F238E27FC236}">
                <a16:creationId xmlns:a16="http://schemas.microsoft.com/office/drawing/2014/main" id="{CAD0C843-0968-4C04-A1A3-42F69A08B597}"/>
              </a:ext>
            </a:extLst>
          </p:cNvPr>
          <p:cNvSpPr>
            <a:spLocks noGrp="1"/>
          </p:cNvSpPr>
          <p:nvPr>
            <p:ph type="body" idx="1"/>
          </p:nvPr>
        </p:nvSpPr>
        <p:spPr>
          <a:xfrm>
            <a:off x="1303384" y="1618938"/>
            <a:ext cx="8865974" cy="4826262"/>
          </a:xfrm>
        </p:spPr>
        <p:txBody>
          <a:bodyPr vert="horz" lIns="91440" tIns="45720" rIns="91440" bIns="45720" rtlCol="0" anchor="t">
            <a:noAutofit/>
          </a:bodyPr>
          <a:lstStyle/>
          <a:p>
            <a:pPr marL="457200" indent="-457200">
              <a:buFont typeface="Arial" panose="020B0604020202020204" pitchFamily="34" charset="0"/>
              <a:buChar char="•"/>
            </a:pPr>
            <a:r>
              <a:rPr lang="en-US" sz="2400" b="1" dirty="0"/>
              <a:t>Other Resources </a:t>
            </a:r>
          </a:p>
          <a:p>
            <a:pPr marL="457200" indent="-457200">
              <a:buFont typeface="Arial" panose="020B0604020202020204" pitchFamily="34" charset="0"/>
              <a:buChar char="•"/>
            </a:pPr>
            <a:r>
              <a:rPr lang="en-US" sz="2400" dirty="0"/>
              <a:t>From The Treasury, Borrower Info Guide, Application, </a:t>
            </a:r>
            <a:r>
              <a:rPr lang="en-US" sz="2400" dirty="0" err="1"/>
              <a:t>etc</a:t>
            </a:r>
            <a:r>
              <a:rPr lang="en-US" sz="2400" dirty="0"/>
              <a:t> </a:t>
            </a:r>
            <a:br>
              <a:rPr lang="en-US" sz="2400" dirty="0"/>
            </a:br>
            <a:r>
              <a:rPr lang="en-US" dirty="0">
                <a:hlinkClick r:id="rId2"/>
              </a:rPr>
              <a:t>https://home.treasury.gov/policy-issues/top-priorities/cares-act/assistance-for-small-businesses</a:t>
            </a:r>
            <a:endParaRPr lang="en-US" dirty="0"/>
          </a:p>
          <a:p>
            <a:pPr marL="342900" indent="-342900">
              <a:buFont typeface="Arial" panose="020B0604020202020204" pitchFamily="34" charset="0"/>
              <a:buChar char="•"/>
            </a:pPr>
            <a:r>
              <a:rPr lang="en-US" sz="2400" dirty="0"/>
              <a:t>SBA Resources </a:t>
            </a:r>
          </a:p>
          <a:p>
            <a:pPr marL="342900" indent="-342900">
              <a:buFont typeface="Arial" panose="020B0604020202020204" pitchFamily="34" charset="0"/>
              <a:buChar char="•"/>
            </a:pPr>
            <a:r>
              <a:rPr lang="en-US" sz="1800" dirty="0">
                <a:hlinkClick r:id="rId3"/>
              </a:rPr>
              <a:t>https://www.sba.gov/funding-programs/loans/coronavirus-relief-options/paycheck-protection-program-ppp#section-header-1</a:t>
            </a:r>
            <a:endParaRPr lang="en-US" sz="1800" dirty="0"/>
          </a:p>
          <a:p>
            <a:pPr marL="342900" indent="-342900">
              <a:buFont typeface="Arial" panose="020B0604020202020204" pitchFamily="34" charset="0"/>
              <a:buChar char="•"/>
            </a:pPr>
            <a:r>
              <a:rPr lang="en-US" sz="2400" dirty="0"/>
              <a:t>Concordia Plans Guidance </a:t>
            </a:r>
          </a:p>
          <a:p>
            <a:pPr marL="342900" indent="-342900">
              <a:buFont typeface="Arial" panose="020B0604020202020204" pitchFamily="34" charset="0"/>
              <a:buChar char="•"/>
            </a:pPr>
            <a:r>
              <a:rPr lang="en-US" dirty="0">
                <a:hlinkClick r:id="rId4"/>
              </a:rPr>
              <a:t>https://www.concordiaplans.org/hub/covid-19-what-you-need-to-know.html</a:t>
            </a:r>
            <a:endParaRPr lang="en-US" dirty="0"/>
          </a:p>
          <a:p>
            <a:pPr marL="342900" indent="-342900">
              <a:buFont typeface="Arial" panose="020B0604020202020204" pitchFamily="34" charset="0"/>
              <a:buChar char="•"/>
            </a:pPr>
            <a:r>
              <a:rPr lang="en-US" sz="2400" dirty="0"/>
              <a:t>Lutheran Church Extension Fund </a:t>
            </a:r>
            <a:br>
              <a:rPr lang="en-US" dirty="0"/>
            </a:br>
            <a:r>
              <a:rPr lang="en-US" dirty="0">
                <a:hlinkClick r:id="rId5"/>
              </a:rPr>
              <a:t>https://lcef.org/business-continuity-statement</a:t>
            </a:r>
            <a:r>
              <a:rPr lang="en-US" dirty="0"/>
              <a:t> </a:t>
            </a:r>
          </a:p>
          <a:p>
            <a:endParaRPr lang="en-US" dirty="0"/>
          </a:p>
          <a:p>
            <a:endParaRPr lang="en-US" dirty="0"/>
          </a:p>
          <a:p>
            <a:endParaRPr lang="en-US" dirty="0"/>
          </a:p>
          <a:p>
            <a:pPr marL="457200" indent="-457200">
              <a:buFont typeface="Arial" panose="020B0604020202020204" pitchFamily="34" charset="0"/>
              <a:buChar char="•"/>
            </a:pPr>
            <a:endParaRPr lang="en-US" sz="2400" dirty="0"/>
          </a:p>
          <a:p>
            <a:pPr marL="457200" indent="-457200">
              <a:buFont typeface="Arial" panose="020B0604020202020204" pitchFamily="34" charset="0"/>
              <a:buChar char="•"/>
            </a:pPr>
            <a:endParaRPr lang="en-US" sz="2800" dirty="0"/>
          </a:p>
          <a:p>
            <a:endParaRPr lang="en-US" sz="2800" dirty="0"/>
          </a:p>
          <a:p>
            <a:endParaRPr lang="en-US" sz="2800" dirty="0"/>
          </a:p>
          <a:p>
            <a:pPr marL="457200" indent="-457200">
              <a:buFont typeface="Arial" panose="020B0604020202020204" pitchFamily="34" charset="0"/>
              <a:buChar char="•"/>
            </a:pPr>
            <a:endParaRPr lang="en-US" sz="2800" dirty="0"/>
          </a:p>
        </p:txBody>
      </p:sp>
      <p:pic>
        <p:nvPicPr>
          <p:cNvPr id="18" name="Picture 17">
            <a:extLst>
              <a:ext uri="{FF2B5EF4-FFF2-40B4-BE49-F238E27FC236}">
                <a16:creationId xmlns:a16="http://schemas.microsoft.com/office/drawing/2014/main" id="{DDB4DA5D-3F91-4965-BF38-CC8669C91A3A}"/>
              </a:ext>
            </a:extLst>
          </p:cNvPr>
          <p:cNvPicPr>
            <a:picLocks noChangeAspect="1"/>
          </p:cNvPicPr>
          <p:nvPr/>
        </p:nvPicPr>
        <p:blipFill>
          <a:blip r:embed="rId6"/>
          <a:stretch>
            <a:fillRect/>
          </a:stretch>
        </p:blipFill>
        <p:spPr>
          <a:xfrm>
            <a:off x="299806" y="5360310"/>
            <a:ext cx="1003578" cy="1255640"/>
          </a:xfrm>
          <a:prstGeom prst="rect">
            <a:avLst/>
          </a:prstGeom>
        </p:spPr>
      </p:pic>
    </p:spTree>
    <p:extLst>
      <p:ext uri="{BB962C8B-B14F-4D97-AF65-F5344CB8AC3E}">
        <p14:creationId xmlns:p14="http://schemas.microsoft.com/office/powerpoint/2010/main" val="1212861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CE1F-AF7A-4A37-8CB6-9FDE21D0CEFA}"/>
              </a:ext>
            </a:extLst>
          </p:cNvPr>
          <p:cNvSpPr>
            <a:spLocks noGrp="1"/>
          </p:cNvSpPr>
          <p:nvPr>
            <p:ph type="title"/>
          </p:nvPr>
        </p:nvSpPr>
        <p:spPr>
          <a:xfrm>
            <a:off x="1091740" y="886260"/>
            <a:ext cx="7626132" cy="1255640"/>
          </a:xfrm>
        </p:spPr>
        <p:txBody>
          <a:bodyPr vert="horz" lIns="91440" tIns="45720" rIns="91440" bIns="45720" rtlCol="0" anchor="b">
            <a:normAutofit/>
          </a:bodyPr>
          <a:lstStyle/>
          <a:p>
            <a:r>
              <a:rPr lang="en-US" sz="5400" kern="1200" dirty="0">
                <a:solidFill>
                  <a:schemeClr val="accent1"/>
                </a:solidFill>
                <a:latin typeface="+mj-lt"/>
                <a:ea typeface="+mj-ea"/>
                <a:cs typeface="+mj-cs"/>
              </a:rPr>
              <a:t>CARES Act  </a:t>
            </a:r>
          </a:p>
        </p:txBody>
      </p:sp>
      <p:sp>
        <p:nvSpPr>
          <p:cNvPr id="3" name="Text Placeholder 2">
            <a:extLst>
              <a:ext uri="{FF2B5EF4-FFF2-40B4-BE49-F238E27FC236}">
                <a16:creationId xmlns:a16="http://schemas.microsoft.com/office/drawing/2014/main" id="{CAD0C843-0968-4C04-A1A3-42F69A08B597}"/>
              </a:ext>
            </a:extLst>
          </p:cNvPr>
          <p:cNvSpPr>
            <a:spLocks noGrp="1"/>
          </p:cNvSpPr>
          <p:nvPr>
            <p:ph type="body" idx="1"/>
          </p:nvPr>
        </p:nvSpPr>
        <p:spPr>
          <a:xfrm>
            <a:off x="1325590" y="2628934"/>
            <a:ext cx="7852711" cy="1921865"/>
          </a:xfrm>
        </p:spPr>
        <p:txBody>
          <a:bodyPr vert="horz" lIns="91440" tIns="45720" rIns="91440" bIns="45720" rtlCol="0" anchor="t">
            <a:noAutofit/>
          </a:bodyPr>
          <a:lstStyle/>
          <a:p>
            <a:r>
              <a:rPr lang="en-US" sz="2800" dirty="0"/>
              <a:t>Coronavirus, Aid, Relief and Economic Security Act (CARES Act) was passed on 3/27/2020 </a:t>
            </a:r>
          </a:p>
          <a:p>
            <a:r>
              <a:rPr lang="en-US" sz="2800" dirty="0"/>
              <a:t>$2.2 Trillion in Economic Relief for Individuals, Small Businesses, and 501(c)(3) nonprofits </a:t>
            </a:r>
          </a:p>
        </p:txBody>
      </p:sp>
      <p:pic>
        <p:nvPicPr>
          <p:cNvPr id="18" name="Picture 17">
            <a:extLst>
              <a:ext uri="{FF2B5EF4-FFF2-40B4-BE49-F238E27FC236}">
                <a16:creationId xmlns:a16="http://schemas.microsoft.com/office/drawing/2014/main" id="{F1C44E0B-1286-4D2B-A8F5-909F112EEE61}"/>
              </a:ext>
            </a:extLst>
          </p:cNvPr>
          <p:cNvPicPr>
            <a:picLocks noChangeAspect="1"/>
          </p:cNvPicPr>
          <p:nvPr/>
        </p:nvPicPr>
        <p:blipFill>
          <a:blip r:embed="rId2"/>
          <a:stretch>
            <a:fillRect/>
          </a:stretch>
        </p:blipFill>
        <p:spPr>
          <a:xfrm>
            <a:off x="299806" y="5360310"/>
            <a:ext cx="1003578" cy="1255640"/>
          </a:xfrm>
          <a:prstGeom prst="rect">
            <a:avLst/>
          </a:prstGeom>
        </p:spPr>
      </p:pic>
    </p:spTree>
    <p:extLst>
      <p:ext uri="{BB962C8B-B14F-4D97-AF65-F5344CB8AC3E}">
        <p14:creationId xmlns:p14="http://schemas.microsoft.com/office/powerpoint/2010/main" val="3435567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CE1F-AF7A-4A37-8CB6-9FDE21D0CEFA}"/>
              </a:ext>
            </a:extLst>
          </p:cNvPr>
          <p:cNvSpPr>
            <a:spLocks noGrp="1"/>
          </p:cNvSpPr>
          <p:nvPr>
            <p:ph type="title"/>
          </p:nvPr>
        </p:nvSpPr>
        <p:spPr>
          <a:xfrm>
            <a:off x="1091740" y="886260"/>
            <a:ext cx="7626132" cy="1101566"/>
          </a:xfrm>
        </p:spPr>
        <p:txBody>
          <a:bodyPr vert="horz" lIns="91440" tIns="45720" rIns="91440" bIns="45720" rtlCol="0" anchor="b">
            <a:normAutofit/>
          </a:bodyPr>
          <a:lstStyle/>
          <a:p>
            <a:r>
              <a:rPr lang="en-US" sz="5400" kern="1200" dirty="0">
                <a:solidFill>
                  <a:schemeClr val="accent1"/>
                </a:solidFill>
                <a:latin typeface="+mj-lt"/>
                <a:ea typeface="+mj-ea"/>
                <a:cs typeface="+mj-cs"/>
              </a:rPr>
              <a:t>Rebates</a:t>
            </a:r>
          </a:p>
        </p:txBody>
      </p:sp>
      <p:sp>
        <p:nvSpPr>
          <p:cNvPr id="3" name="Text Placeholder 2">
            <a:extLst>
              <a:ext uri="{FF2B5EF4-FFF2-40B4-BE49-F238E27FC236}">
                <a16:creationId xmlns:a16="http://schemas.microsoft.com/office/drawing/2014/main" id="{CAD0C843-0968-4C04-A1A3-42F69A08B597}"/>
              </a:ext>
            </a:extLst>
          </p:cNvPr>
          <p:cNvSpPr>
            <a:spLocks noGrp="1"/>
          </p:cNvSpPr>
          <p:nvPr>
            <p:ph type="body" idx="1"/>
          </p:nvPr>
        </p:nvSpPr>
        <p:spPr>
          <a:xfrm>
            <a:off x="1325590" y="2628934"/>
            <a:ext cx="7852711" cy="3987016"/>
          </a:xfrm>
        </p:spPr>
        <p:txBody>
          <a:bodyPr vert="horz" lIns="91440" tIns="45720" rIns="91440" bIns="45720" rtlCol="0" anchor="t">
            <a:noAutofit/>
          </a:bodyPr>
          <a:lstStyle/>
          <a:p>
            <a:pPr marL="457200" indent="-457200">
              <a:buFont typeface="Arial" panose="020B0604020202020204" pitchFamily="34" charset="0"/>
              <a:buChar char="•"/>
            </a:pPr>
            <a:r>
              <a:rPr lang="en-US" sz="2800" dirty="0"/>
              <a:t>$1,200 Per Individual, $2,400 File Jointly </a:t>
            </a:r>
          </a:p>
          <a:p>
            <a:pPr marL="457200" indent="-457200">
              <a:buFont typeface="Arial" panose="020B0604020202020204" pitchFamily="34" charset="0"/>
              <a:buChar char="•"/>
            </a:pPr>
            <a:r>
              <a:rPr lang="en-US" sz="2800" dirty="0"/>
              <a:t>$500 Credit for Kids </a:t>
            </a:r>
          </a:p>
          <a:p>
            <a:pPr marL="457200" indent="-457200">
              <a:buFont typeface="Arial" panose="020B0604020202020204" pitchFamily="34" charset="0"/>
              <a:buChar char="•"/>
            </a:pPr>
            <a:r>
              <a:rPr lang="en-US" sz="2800" dirty="0"/>
              <a:t>Family of 4, would expect $3,400 </a:t>
            </a:r>
          </a:p>
          <a:p>
            <a:pPr marL="457200" indent="-457200">
              <a:buFont typeface="Arial" panose="020B0604020202020204" pitchFamily="34" charset="0"/>
              <a:buChar char="•"/>
            </a:pPr>
            <a:r>
              <a:rPr lang="en-US" sz="2800" dirty="0"/>
              <a:t>Phase down at $75,000 for Individual </a:t>
            </a:r>
          </a:p>
          <a:p>
            <a:pPr marL="914400" lvl="1" indent="-457200">
              <a:buFont typeface="Arial" panose="020B0604020202020204" pitchFamily="34" charset="0"/>
              <a:buChar char="•"/>
            </a:pPr>
            <a:r>
              <a:rPr lang="en-US" sz="2600" dirty="0"/>
              <a:t>Phase out at $99,000 </a:t>
            </a:r>
          </a:p>
          <a:p>
            <a:pPr marL="457200" indent="-457200">
              <a:buFont typeface="Arial" panose="020B0604020202020204" pitchFamily="34" charset="0"/>
              <a:buChar char="•"/>
            </a:pPr>
            <a:r>
              <a:rPr lang="en-US" sz="2800" dirty="0"/>
              <a:t>Phase down at $150,000 File Jointly   </a:t>
            </a:r>
          </a:p>
          <a:p>
            <a:pPr marL="914400" lvl="1" indent="-457200">
              <a:buFont typeface="Arial" panose="020B0604020202020204" pitchFamily="34" charset="0"/>
              <a:buChar char="•"/>
            </a:pPr>
            <a:r>
              <a:rPr lang="en-US" sz="2600" dirty="0"/>
              <a:t>Phase Out at $199,000</a:t>
            </a:r>
          </a:p>
          <a:p>
            <a:endParaRPr lang="en-US" sz="2800" dirty="0"/>
          </a:p>
        </p:txBody>
      </p:sp>
      <p:pic>
        <p:nvPicPr>
          <p:cNvPr id="18" name="Picture 17">
            <a:extLst>
              <a:ext uri="{FF2B5EF4-FFF2-40B4-BE49-F238E27FC236}">
                <a16:creationId xmlns:a16="http://schemas.microsoft.com/office/drawing/2014/main" id="{03D0A9AC-5325-413B-A003-C594181B5A5A}"/>
              </a:ext>
            </a:extLst>
          </p:cNvPr>
          <p:cNvPicPr>
            <a:picLocks noChangeAspect="1"/>
          </p:cNvPicPr>
          <p:nvPr/>
        </p:nvPicPr>
        <p:blipFill>
          <a:blip r:embed="rId2"/>
          <a:stretch>
            <a:fillRect/>
          </a:stretch>
        </p:blipFill>
        <p:spPr>
          <a:xfrm>
            <a:off x="299806" y="5360310"/>
            <a:ext cx="1003578" cy="1255640"/>
          </a:xfrm>
          <a:prstGeom prst="rect">
            <a:avLst/>
          </a:prstGeom>
        </p:spPr>
      </p:pic>
    </p:spTree>
    <p:extLst>
      <p:ext uri="{BB962C8B-B14F-4D97-AF65-F5344CB8AC3E}">
        <p14:creationId xmlns:p14="http://schemas.microsoft.com/office/powerpoint/2010/main" val="1398784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CE1F-AF7A-4A37-8CB6-9FDE21D0CEFA}"/>
              </a:ext>
            </a:extLst>
          </p:cNvPr>
          <p:cNvSpPr>
            <a:spLocks noGrp="1"/>
          </p:cNvSpPr>
          <p:nvPr>
            <p:ph type="title"/>
          </p:nvPr>
        </p:nvSpPr>
        <p:spPr>
          <a:xfrm>
            <a:off x="1091740" y="886260"/>
            <a:ext cx="7626132" cy="1075062"/>
          </a:xfrm>
        </p:spPr>
        <p:txBody>
          <a:bodyPr vert="horz" lIns="91440" tIns="45720" rIns="91440" bIns="45720" rtlCol="0" anchor="b">
            <a:normAutofit/>
          </a:bodyPr>
          <a:lstStyle/>
          <a:p>
            <a:r>
              <a:rPr lang="en-US" sz="5400" kern="1200" dirty="0">
                <a:solidFill>
                  <a:schemeClr val="accent1"/>
                </a:solidFill>
                <a:latin typeface="+mj-lt"/>
                <a:ea typeface="+mj-ea"/>
                <a:cs typeface="+mj-cs"/>
              </a:rPr>
              <a:t>Charitable Donations </a:t>
            </a:r>
          </a:p>
        </p:txBody>
      </p:sp>
      <p:sp>
        <p:nvSpPr>
          <p:cNvPr id="3" name="Text Placeholder 2">
            <a:extLst>
              <a:ext uri="{FF2B5EF4-FFF2-40B4-BE49-F238E27FC236}">
                <a16:creationId xmlns:a16="http://schemas.microsoft.com/office/drawing/2014/main" id="{CAD0C843-0968-4C04-A1A3-42F69A08B597}"/>
              </a:ext>
            </a:extLst>
          </p:cNvPr>
          <p:cNvSpPr>
            <a:spLocks noGrp="1"/>
          </p:cNvSpPr>
          <p:nvPr>
            <p:ph type="body" idx="1"/>
          </p:nvPr>
        </p:nvSpPr>
        <p:spPr>
          <a:xfrm>
            <a:off x="1325590" y="2628934"/>
            <a:ext cx="7852711" cy="3987016"/>
          </a:xfrm>
        </p:spPr>
        <p:txBody>
          <a:bodyPr vert="horz" lIns="91440" tIns="45720" rIns="91440" bIns="45720" rtlCol="0" anchor="t">
            <a:noAutofit/>
          </a:bodyPr>
          <a:lstStyle/>
          <a:p>
            <a:pPr marL="457200" indent="-457200">
              <a:buFont typeface="Arial" panose="020B0604020202020204" pitchFamily="34" charset="0"/>
              <a:buChar char="•"/>
            </a:pPr>
            <a:r>
              <a:rPr lang="en-US" sz="2800" dirty="0"/>
              <a:t>Individuals can deduct up to $300 in 2020 and do not have to Itemize to claim charitable donations </a:t>
            </a:r>
          </a:p>
          <a:p>
            <a:pPr marL="457200" indent="-457200">
              <a:buFont typeface="Arial" panose="020B0604020202020204" pitchFamily="34" charset="0"/>
              <a:buChar char="•"/>
            </a:pPr>
            <a:r>
              <a:rPr lang="en-US" sz="2800" dirty="0"/>
              <a:t>Can Claim up to 100% of AGI </a:t>
            </a:r>
            <a:br>
              <a:rPr lang="en-US" sz="2800" dirty="0"/>
            </a:br>
            <a:r>
              <a:rPr lang="en-US" sz="2800" dirty="0"/>
              <a:t>(Business can 25% of Taxable Income)  </a:t>
            </a:r>
          </a:p>
        </p:txBody>
      </p:sp>
      <p:pic>
        <p:nvPicPr>
          <p:cNvPr id="18" name="Picture 17">
            <a:extLst>
              <a:ext uri="{FF2B5EF4-FFF2-40B4-BE49-F238E27FC236}">
                <a16:creationId xmlns:a16="http://schemas.microsoft.com/office/drawing/2014/main" id="{0A65FAD1-DE48-4400-8DEC-E1B50A4FEF29}"/>
              </a:ext>
            </a:extLst>
          </p:cNvPr>
          <p:cNvPicPr>
            <a:picLocks noChangeAspect="1"/>
          </p:cNvPicPr>
          <p:nvPr/>
        </p:nvPicPr>
        <p:blipFill>
          <a:blip r:embed="rId2"/>
          <a:stretch>
            <a:fillRect/>
          </a:stretch>
        </p:blipFill>
        <p:spPr>
          <a:xfrm>
            <a:off x="299806" y="5360310"/>
            <a:ext cx="1003578" cy="1255640"/>
          </a:xfrm>
          <a:prstGeom prst="rect">
            <a:avLst/>
          </a:prstGeom>
        </p:spPr>
      </p:pic>
    </p:spTree>
    <p:extLst>
      <p:ext uri="{BB962C8B-B14F-4D97-AF65-F5344CB8AC3E}">
        <p14:creationId xmlns:p14="http://schemas.microsoft.com/office/powerpoint/2010/main" val="1234525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CE1F-AF7A-4A37-8CB6-9FDE21D0CEFA}"/>
              </a:ext>
            </a:extLst>
          </p:cNvPr>
          <p:cNvSpPr>
            <a:spLocks noGrp="1"/>
          </p:cNvSpPr>
          <p:nvPr>
            <p:ph type="title"/>
          </p:nvPr>
        </p:nvSpPr>
        <p:spPr>
          <a:xfrm>
            <a:off x="1091739" y="886260"/>
            <a:ext cx="8304051" cy="1048557"/>
          </a:xfrm>
        </p:spPr>
        <p:txBody>
          <a:bodyPr vert="horz" lIns="91440" tIns="45720" rIns="91440" bIns="45720" rtlCol="0" anchor="b">
            <a:normAutofit fontScale="90000"/>
          </a:bodyPr>
          <a:lstStyle/>
          <a:p>
            <a:r>
              <a:rPr lang="en-US" sz="5400" dirty="0"/>
              <a:t>Paycheck Protection Program </a:t>
            </a:r>
            <a:endParaRPr lang="en-US" sz="5400" kern="1200" dirty="0">
              <a:solidFill>
                <a:schemeClr val="accent1"/>
              </a:solidFill>
              <a:latin typeface="+mj-lt"/>
              <a:ea typeface="+mj-ea"/>
              <a:cs typeface="+mj-cs"/>
            </a:endParaRPr>
          </a:p>
        </p:txBody>
      </p:sp>
      <p:sp>
        <p:nvSpPr>
          <p:cNvPr id="3" name="Text Placeholder 2">
            <a:extLst>
              <a:ext uri="{FF2B5EF4-FFF2-40B4-BE49-F238E27FC236}">
                <a16:creationId xmlns:a16="http://schemas.microsoft.com/office/drawing/2014/main" id="{CAD0C843-0968-4C04-A1A3-42F69A08B597}"/>
              </a:ext>
            </a:extLst>
          </p:cNvPr>
          <p:cNvSpPr>
            <a:spLocks noGrp="1"/>
          </p:cNvSpPr>
          <p:nvPr>
            <p:ph type="body" idx="1"/>
          </p:nvPr>
        </p:nvSpPr>
        <p:spPr>
          <a:xfrm>
            <a:off x="1325590" y="2628934"/>
            <a:ext cx="7852711" cy="3987016"/>
          </a:xfrm>
        </p:spPr>
        <p:txBody>
          <a:bodyPr vert="horz" lIns="91440" tIns="45720" rIns="91440" bIns="45720" rtlCol="0" anchor="t">
            <a:noAutofit/>
          </a:bodyPr>
          <a:lstStyle/>
          <a:p>
            <a:pPr marL="457200" indent="-457200">
              <a:buFont typeface="Arial" panose="020B0604020202020204" pitchFamily="34" charset="0"/>
              <a:buChar char="•"/>
            </a:pPr>
            <a:r>
              <a:rPr lang="en-US" sz="2800" dirty="0"/>
              <a:t>$350 Billion Committed to provide support to pay employees </a:t>
            </a:r>
          </a:p>
          <a:p>
            <a:pPr marL="457200" indent="-457200">
              <a:buFont typeface="Arial" panose="020B0604020202020204" pitchFamily="34" charset="0"/>
              <a:buChar char="•"/>
            </a:pPr>
            <a:r>
              <a:rPr lang="en-US" sz="2800" dirty="0"/>
              <a:t>Small business under 500 employees </a:t>
            </a:r>
          </a:p>
          <a:p>
            <a:pPr marL="457200" indent="-457200">
              <a:buFont typeface="Arial" panose="020B0604020202020204" pitchFamily="34" charset="0"/>
              <a:buChar char="•"/>
            </a:pPr>
            <a:r>
              <a:rPr lang="en-US" sz="2800" dirty="0"/>
              <a:t>Includes Religious/non-profit Institutions </a:t>
            </a:r>
          </a:p>
          <a:p>
            <a:pPr marL="457200" indent="-457200">
              <a:buFont typeface="Arial" panose="020B0604020202020204" pitchFamily="34" charset="0"/>
              <a:buChar char="•"/>
            </a:pPr>
            <a:r>
              <a:rPr lang="en-US" sz="2800" dirty="0"/>
              <a:t>Should We Apply?  </a:t>
            </a:r>
          </a:p>
          <a:p>
            <a:pPr marL="914400" lvl="1" indent="-457200">
              <a:buFont typeface="Arial" panose="020B0604020202020204" pitchFamily="34" charset="0"/>
              <a:buChar char="•"/>
            </a:pPr>
            <a:r>
              <a:rPr lang="en-US" sz="2600" dirty="0"/>
              <a:t>Ultimately Leaders/Congregational decision </a:t>
            </a:r>
          </a:p>
          <a:p>
            <a:pPr lvl="1"/>
            <a:endParaRPr lang="en-US" sz="2600" dirty="0"/>
          </a:p>
        </p:txBody>
      </p:sp>
      <p:pic>
        <p:nvPicPr>
          <p:cNvPr id="18" name="Picture 17">
            <a:extLst>
              <a:ext uri="{FF2B5EF4-FFF2-40B4-BE49-F238E27FC236}">
                <a16:creationId xmlns:a16="http://schemas.microsoft.com/office/drawing/2014/main" id="{F528248B-9E82-439F-B77C-EFCDCE6537B6}"/>
              </a:ext>
            </a:extLst>
          </p:cNvPr>
          <p:cNvPicPr>
            <a:picLocks noChangeAspect="1"/>
          </p:cNvPicPr>
          <p:nvPr/>
        </p:nvPicPr>
        <p:blipFill>
          <a:blip r:embed="rId2"/>
          <a:stretch>
            <a:fillRect/>
          </a:stretch>
        </p:blipFill>
        <p:spPr>
          <a:xfrm>
            <a:off x="299806" y="5360310"/>
            <a:ext cx="1003578" cy="1255640"/>
          </a:xfrm>
          <a:prstGeom prst="rect">
            <a:avLst/>
          </a:prstGeom>
        </p:spPr>
      </p:pic>
    </p:spTree>
    <p:extLst>
      <p:ext uri="{BB962C8B-B14F-4D97-AF65-F5344CB8AC3E}">
        <p14:creationId xmlns:p14="http://schemas.microsoft.com/office/powerpoint/2010/main" val="1410081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CE1F-AF7A-4A37-8CB6-9FDE21D0CEFA}"/>
              </a:ext>
            </a:extLst>
          </p:cNvPr>
          <p:cNvSpPr>
            <a:spLocks noGrp="1"/>
          </p:cNvSpPr>
          <p:nvPr>
            <p:ph type="title"/>
          </p:nvPr>
        </p:nvSpPr>
        <p:spPr>
          <a:xfrm>
            <a:off x="779490" y="242050"/>
            <a:ext cx="8640992" cy="1666022"/>
          </a:xfrm>
        </p:spPr>
        <p:txBody>
          <a:bodyPr vert="horz" lIns="91440" tIns="45720" rIns="91440" bIns="45720" rtlCol="0" anchor="b">
            <a:normAutofit/>
          </a:bodyPr>
          <a:lstStyle/>
          <a:p>
            <a:r>
              <a:rPr lang="en-US" sz="4800" dirty="0"/>
              <a:t>Paycheck Protection Program </a:t>
            </a:r>
            <a:endParaRPr lang="en-US" sz="4800" kern="1200" dirty="0">
              <a:solidFill>
                <a:schemeClr val="accent1"/>
              </a:solidFill>
              <a:latin typeface="+mj-lt"/>
              <a:ea typeface="+mj-ea"/>
              <a:cs typeface="+mj-cs"/>
            </a:endParaRPr>
          </a:p>
        </p:txBody>
      </p:sp>
      <p:sp>
        <p:nvSpPr>
          <p:cNvPr id="3" name="Text Placeholder 2">
            <a:extLst>
              <a:ext uri="{FF2B5EF4-FFF2-40B4-BE49-F238E27FC236}">
                <a16:creationId xmlns:a16="http://schemas.microsoft.com/office/drawing/2014/main" id="{CAD0C843-0968-4C04-A1A3-42F69A08B597}"/>
              </a:ext>
            </a:extLst>
          </p:cNvPr>
          <p:cNvSpPr>
            <a:spLocks noGrp="1"/>
          </p:cNvSpPr>
          <p:nvPr>
            <p:ph type="body" idx="1"/>
          </p:nvPr>
        </p:nvSpPr>
        <p:spPr>
          <a:xfrm>
            <a:off x="1325590" y="2628934"/>
            <a:ext cx="7852711" cy="3987016"/>
          </a:xfrm>
        </p:spPr>
        <p:txBody>
          <a:bodyPr vert="horz" lIns="91440" tIns="45720" rIns="91440" bIns="45720" rtlCol="0" anchor="t">
            <a:noAutofit/>
          </a:bodyPr>
          <a:lstStyle/>
          <a:p>
            <a:pPr marL="457200" indent="-457200">
              <a:buFont typeface="Arial" panose="020B0604020202020204" pitchFamily="34" charset="0"/>
              <a:buChar char="•"/>
            </a:pPr>
            <a:r>
              <a:rPr lang="en-US" sz="2800" dirty="0"/>
              <a:t>Provided Through SBA Preferred Lender </a:t>
            </a:r>
          </a:p>
          <a:p>
            <a:pPr marL="457200" indent="-457200">
              <a:buFont typeface="Arial" panose="020B0604020202020204" pitchFamily="34" charset="0"/>
              <a:buChar char="•"/>
            </a:pPr>
            <a:r>
              <a:rPr lang="en-US" sz="2800" u="sng" dirty="0">
                <a:solidFill>
                  <a:srgbClr val="FF0000"/>
                </a:solidFill>
              </a:rPr>
              <a:t>First Step Call your Depository Bank </a:t>
            </a:r>
          </a:p>
          <a:p>
            <a:pPr marL="914400" lvl="1" indent="-457200">
              <a:buFont typeface="Arial" panose="020B0604020202020204" pitchFamily="34" charset="0"/>
              <a:buChar char="•"/>
            </a:pPr>
            <a:r>
              <a:rPr lang="en-US" sz="2400" dirty="0"/>
              <a:t>Ask if they are participating – How to Apply </a:t>
            </a:r>
          </a:p>
          <a:p>
            <a:pPr marL="457200" indent="-457200">
              <a:buFont typeface="Arial" panose="020B0604020202020204" pitchFamily="34" charset="0"/>
              <a:buChar char="•"/>
            </a:pPr>
            <a:r>
              <a:rPr lang="en-US" sz="2600" dirty="0"/>
              <a:t>If they are not participating, search for SBA Lender at the following: </a:t>
            </a:r>
          </a:p>
          <a:p>
            <a:r>
              <a:rPr lang="en-US" dirty="0"/>
              <a:t>	</a:t>
            </a:r>
            <a:br>
              <a:rPr lang="en-US" dirty="0"/>
            </a:br>
            <a:r>
              <a:rPr lang="en-US" dirty="0"/>
              <a:t>	</a:t>
            </a:r>
            <a:r>
              <a:rPr lang="en-US" b="1" dirty="0">
                <a:solidFill>
                  <a:schemeClr val="accent2"/>
                </a:solidFill>
              </a:rPr>
              <a:t>www.sba.gov/local-assistance</a:t>
            </a:r>
            <a:endParaRPr lang="en-US" sz="2600" dirty="0">
              <a:solidFill>
                <a:schemeClr val="accent2"/>
              </a:solidFill>
            </a:endParaRPr>
          </a:p>
          <a:p>
            <a:endParaRPr lang="en-US" sz="2600" dirty="0"/>
          </a:p>
        </p:txBody>
      </p:sp>
      <p:pic>
        <p:nvPicPr>
          <p:cNvPr id="18" name="Picture 17">
            <a:extLst>
              <a:ext uri="{FF2B5EF4-FFF2-40B4-BE49-F238E27FC236}">
                <a16:creationId xmlns:a16="http://schemas.microsoft.com/office/drawing/2014/main" id="{BAB3929E-F23B-4DF1-B947-3F9574A119F3}"/>
              </a:ext>
            </a:extLst>
          </p:cNvPr>
          <p:cNvPicPr>
            <a:picLocks noChangeAspect="1"/>
          </p:cNvPicPr>
          <p:nvPr/>
        </p:nvPicPr>
        <p:blipFill>
          <a:blip r:embed="rId2"/>
          <a:stretch>
            <a:fillRect/>
          </a:stretch>
        </p:blipFill>
        <p:spPr>
          <a:xfrm>
            <a:off x="299806" y="5360310"/>
            <a:ext cx="1003578" cy="1255640"/>
          </a:xfrm>
          <a:prstGeom prst="rect">
            <a:avLst/>
          </a:prstGeom>
        </p:spPr>
      </p:pic>
    </p:spTree>
    <p:extLst>
      <p:ext uri="{BB962C8B-B14F-4D97-AF65-F5344CB8AC3E}">
        <p14:creationId xmlns:p14="http://schemas.microsoft.com/office/powerpoint/2010/main" val="3437246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CE1F-AF7A-4A37-8CB6-9FDE21D0CEFA}"/>
              </a:ext>
            </a:extLst>
          </p:cNvPr>
          <p:cNvSpPr>
            <a:spLocks noGrp="1"/>
          </p:cNvSpPr>
          <p:nvPr>
            <p:ph type="title"/>
          </p:nvPr>
        </p:nvSpPr>
        <p:spPr>
          <a:xfrm>
            <a:off x="961148" y="242050"/>
            <a:ext cx="8217153" cy="1666022"/>
          </a:xfrm>
        </p:spPr>
        <p:txBody>
          <a:bodyPr vert="horz" lIns="91440" tIns="45720" rIns="91440" bIns="45720" rtlCol="0" anchor="b">
            <a:normAutofit/>
          </a:bodyPr>
          <a:lstStyle/>
          <a:p>
            <a:r>
              <a:rPr lang="en-US" sz="4800" dirty="0"/>
              <a:t>Paycheck Protection Program </a:t>
            </a:r>
            <a:endParaRPr lang="en-US" sz="4800" kern="1200" dirty="0">
              <a:solidFill>
                <a:schemeClr val="accent1"/>
              </a:solidFill>
              <a:latin typeface="+mj-lt"/>
              <a:ea typeface="+mj-ea"/>
              <a:cs typeface="+mj-cs"/>
            </a:endParaRPr>
          </a:p>
        </p:txBody>
      </p:sp>
      <p:sp>
        <p:nvSpPr>
          <p:cNvPr id="3" name="Text Placeholder 2">
            <a:extLst>
              <a:ext uri="{FF2B5EF4-FFF2-40B4-BE49-F238E27FC236}">
                <a16:creationId xmlns:a16="http://schemas.microsoft.com/office/drawing/2014/main" id="{CAD0C843-0968-4C04-A1A3-42F69A08B597}"/>
              </a:ext>
            </a:extLst>
          </p:cNvPr>
          <p:cNvSpPr>
            <a:spLocks noGrp="1"/>
          </p:cNvSpPr>
          <p:nvPr>
            <p:ph type="body" idx="1"/>
          </p:nvPr>
        </p:nvSpPr>
        <p:spPr>
          <a:xfrm>
            <a:off x="1325590" y="2628934"/>
            <a:ext cx="7852711" cy="3987016"/>
          </a:xfrm>
        </p:spPr>
        <p:txBody>
          <a:bodyPr vert="horz" lIns="91440" tIns="45720" rIns="91440" bIns="45720" rtlCol="0" anchor="t">
            <a:noAutofit/>
          </a:bodyPr>
          <a:lstStyle/>
          <a:p>
            <a:pPr marL="457200" indent="-457200">
              <a:buFont typeface="Arial" panose="020B0604020202020204" pitchFamily="34" charset="0"/>
              <a:buChar char="•"/>
            </a:pPr>
            <a:r>
              <a:rPr lang="en-US" sz="2800" dirty="0"/>
              <a:t>How Much Can we Apply for </a:t>
            </a:r>
          </a:p>
          <a:p>
            <a:pPr marL="457200" indent="-457200">
              <a:buFont typeface="Arial" panose="020B0604020202020204" pitchFamily="34" charset="0"/>
              <a:buChar char="•"/>
            </a:pPr>
            <a:r>
              <a:rPr lang="en-US" sz="2800" dirty="0"/>
              <a:t>Based on a factor of 2.5x Average Monthly Payroll </a:t>
            </a:r>
          </a:p>
          <a:p>
            <a:pPr marL="457200" indent="-457200">
              <a:buFont typeface="Arial" panose="020B0604020202020204" pitchFamily="34" charset="0"/>
              <a:buChar char="•"/>
            </a:pPr>
            <a:r>
              <a:rPr lang="en-US" sz="2800" dirty="0"/>
              <a:t>Average Monthly Payroll determined off the previous 12 months </a:t>
            </a:r>
          </a:p>
          <a:p>
            <a:pPr marL="457200" indent="-457200">
              <a:buFont typeface="Arial" panose="020B0604020202020204" pitchFamily="34" charset="0"/>
              <a:buChar char="•"/>
            </a:pPr>
            <a:endParaRPr lang="en-US" sz="2800" dirty="0"/>
          </a:p>
        </p:txBody>
      </p:sp>
      <p:pic>
        <p:nvPicPr>
          <p:cNvPr id="18" name="Picture 17">
            <a:extLst>
              <a:ext uri="{FF2B5EF4-FFF2-40B4-BE49-F238E27FC236}">
                <a16:creationId xmlns:a16="http://schemas.microsoft.com/office/drawing/2014/main" id="{64C27B6C-D48E-4B77-B3A2-5551CB9ABF00}"/>
              </a:ext>
            </a:extLst>
          </p:cNvPr>
          <p:cNvPicPr>
            <a:picLocks noChangeAspect="1"/>
          </p:cNvPicPr>
          <p:nvPr/>
        </p:nvPicPr>
        <p:blipFill>
          <a:blip r:embed="rId2"/>
          <a:stretch>
            <a:fillRect/>
          </a:stretch>
        </p:blipFill>
        <p:spPr>
          <a:xfrm>
            <a:off x="299806" y="5360310"/>
            <a:ext cx="1003578" cy="1255640"/>
          </a:xfrm>
          <a:prstGeom prst="rect">
            <a:avLst/>
          </a:prstGeom>
        </p:spPr>
      </p:pic>
    </p:spTree>
    <p:extLst>
      <p:ext uri="{BB962C8B-B14F-4D97-AF65-F5344CB8AC3E}">
        <p14:creationId xmlns:p14="http://schemas.microsoft.com/office/powerpoint/2010/main" val="12454018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CE1F-AF7A-4A37-8CB6-9FDE21D0CEFA}"/>
              </a:ext>
            </a:extLst>
          </p:cNvPr>
          <p:cNvSpPr>
            <a:spLocks noGrp="1"/>
          </p:cNvSpPr>
          <p:nvPr>
            <p:ph type="title"/>
          </p:nvPr>
        </p:nvSpPr>
        <p:spPr>
          <a:xfrm>
            <a:off x="801595" y="242050"/>
            <a:ext cx="8427014" cy="1361898"/>
          </a:xfrm>
        </p:spPr>
        <p:txBody>
          <a:bodyPr vert="horz" lIns="91440" tIns="45720" rIns="91440" bIns="45720" rtlCol="0" anchor="b">
            <a:normAutofit/>
          </a:bodyPr>
          <a:lstStyle/>
          <a:p>
            <a:r>
              <a:rPr lang="en-US" sz="4800" dirty="0"/>
              <a:t>Paycheck Protection Program </a:t>
            </a:r>
            <a:endParaRPr lang="en-US" sz="4800" kern="1200" dirty="0">
              <a:solidFill>
                <a:schemeClr val="accent1"/>
              </a:solidFill>
              <a:latin typeface="+mj-lt"/>
              <a:ea typeface="+mj-ea"/>
              <a:cs typeface="+mj-cs"/>
            </a:endParaRPr>
          </a:p>
        </p:txBody>
      </p:sp>
      <p:sp>
        <p:nvSpPr>
          <p:cNvPr id="3" name="Text Placeholder 2">
            <a:extLst>
              <a:ext uri="{FF2B5EF4-FFF2-40B4-BE49-F238E27FC236}">
                <a16:creationId xmlns:a16="http://schemas.microsoft.com/office/drawing/2014/main" id="{CAD0C843-0968-4C04-A1A3-42F69A08B597}"/>
              </a:ext>
            </a:extLst>
          </p:cNvPr>
          <p:cNvSpPr>
            <a:spLocks noGrp="1"/>
          </p:cNvSpPr>
          <p:nvPr>
            <p:ph type="body" idx="1"/>
          </p:nvPr>
        </p:nvSpPr>
        <p:spPr>
          <a:xfrm>
            <a:off x="1303384" y="2284159"/>
            <a:ext cx="7852711" cy="3996719"/>
          </a:xfrm>
        </p:spPr>
        <p:txBody>
          <a:bodyPr vert="horz" lIns="91440" tIns="45720" rIns="91440" bIns="45720" rtlCol="0" anchor="t">
            <a:noAutofit/>
          </a:bodyPr>
          <a:lstStyle/>
          <a:p>
            <a:pPr marL="457200" indent="-457200">
              <a:buFont typeface="Arial" panose="020B0604020202020204" pitchFamily="34" charset="0"/>
              <a:buChar char="•"/>
            </a:pPr>
            <a:r>
              <a:rPr lang="en-US" sz="2800" dirty="0"/>
              <a:t>What is Included in the Payroll</a:t>
            </a:r>
          </a:p>
        </p:txBody>
      </p:sp>
      <p:pic>
        <p:nvPicPr>
          <p:cNvPr id="4" name="Picture 3">
            <a:extLst>
              <a:ext uri="{FF2B5EF4-FFF2-40B4-BE49-F238E27FC236}">
                <a16:creationId xmlns:a16="http://schemas.microsoft.com/office/drawing/2014/main" id="{1BC69FE5-F1EB-4887-9165-3BDF66A1E2F3}"/>
              </a:ext>
            </a:extLst>
          </p:cNvPr>
          <p:cNvPicPr>
            <a:picLocks noChangeAspect="1"/>
          </p:cNvPicPr>
          <p:nvPr/>
        </p:nvPicPr>
        <p:blipFill>
          <a:blip r:embed="rId2"/>
          <a:stretch>
            <a:fillRect/>
          </a:stretch>
        </p:blipFill>
        <p:spPr>
          <a:xfrm>
            <a:off x="1303384" y="3087975"/>
            <a:ext cx="8427014" cy="2900156"/>
          </a:xfrm>
          <a:prstGeom prst="rect">
            <a:avLst/>
          </a:prstGeom>
        </p:spPr>
      </p:pic>
      <p:pic>
        <p:nvPicPr>
          <p:cNvPr id="19" name="Picture 18">
            <a:extLst>
              <a:ext uri="{FF2B5EF4-FFF2-40B4-BE49-F238E27FC236}">
                <a16:creationId xmlns:a16="http://schemas.microsoft.com/office/drawing/2014/main" id="{FAC54C25-9506-40E9-832D-3A463EB9BC3B}"/>
              </a:ext>
            </a:extLst>
          </p:cNvPr>
          <p:cNvPicPr>
            <a:picLocks noChangeAspect="1"/>
          </p:cNvPicPr>
          <p:nvPr/>
        </p:nvPicPr>
        <p:blipFill>
          <a:blip r:embed="rId3"/>
          <a:stretch>
            <a:fillRect/>
          </a:stretch>
        </p:blipFill>
        <p:spPr>
          <a:xfrm>
            <a:off x="299806" y="5360310"/>
            <a:ext cx="1003578" cy="1255640"/>
          </a:xfrm>
          <a:prstGeom prst="rect">
            <a:avLst/>
          </a:prstGeom>
        </p:spPr>
      </p:pic>
    </p:spTree>
    <p:extLst>
      <p:ext uri="{BB962C8B-B14F-4D97-AF65-F5344CB8AC3E}">
        <p14:creationId xmlns:p14="http://schemas.microsoft.com/office/powerpoint/2010/main" val="164302601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95797269BBBCA4AB0FE76FC1F1CE115" ma:contentTypeVersion="13" ma:contentTypeDescription="Create a new document." ma:contentTypeScope="" ma:versionID="2a89eb4b9f9872aeea02b1155a1042f3">
  <xsd:schema xmlns:xsd="http://www.w3.org/2001/XMLSchema" xmlns:xs="http://www.w3.org/2001/XMLSchema" xmlns:p="http://schemas.microsoft.com/office/2006/metadata/properties" xmlns:ns3="1a8b4055-43a5-4aaf-bbda-3a898657caf8" xmlns:ns4="b111000b-0f73-4505-8a25-36905fbe1993" targetNamespace="http://schemas.microsoft.com/office/2006/metadata/properties" ma:root="true" ma:fieldsID="d4683bd8b48ba95de43d5357bcafa50a" ns3:_="" ns4:_="">
    <xsd:import namespace="1a8b4055-43a5-4aaf-bbda-3a898657caf8"/>
    <xsd:import namespace="b111000b-0f73-4505-8a25-36905fbe199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Location" minOccurs="0"/>
                <xsd:element ref="ns3:MediaServiceOCR"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a8b4055-43a5-4aaf-bbda-3a898657ca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111000b-0f73-4505-8a25-36905fbe199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E103AD9-4428-48EF-B1EC-9713BAFFE7E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a8b4055-43a5-4aaf-bbda-3a898657caf8"/>
    <ds:schemaRef ds:uri="b111000b-0f73-4505-8a25-36905fbe19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6E63C5D-E4EC-4909-8E5D-D9085AE34E58}">
  <ds:schemaRefs>
    <ds:schemaRef ds:uri="http://schemas.microsoft.com/sharepoint/v3/contenttype/forms"/>
  </ds:schemaRefs>
</ds:datastoreItem>
</file>

<file path=customXml/itemProps3.xml><?xml version="1.0" encoding="utf-8"?>
<ds:datastoreItem xmlns:ds="http://schemas.openxmlformats.org/officeDocument/2006/customXml" ds:itemID="{65EB1ED9-0B82-486A-BD01-4E3D197A8E64}">
  <ds:schemaRefs>
    <ds:schemaRef ds:uri="http://schemas.microsoft.com/office/2006/metadata/properties"/>
    <ds:schemaRef ds:uri="1a8b4055-43a5-4aaf-bbda-3a898657caf8"/>
    <ds:schemaRef ds:uri="http://purl.org/dc/elements/1.1/"/>
    <ds:schemaRef ds:uri="http://purl.org/dc/dcmitype/"/>
    <ds:schemaRef ds:uri="http://schemas.microsoft.com/office/2006/documentManagement/types"/>
    <ds:schemaRef ds:uri="http://schemas.openxmlformats.org/package/2006/metadata/core-properties"/>
    <ds:schemaRef ds:uri="b111000b-0f73-4505-8a25-36905fbe1993"/>
    <ds:schemaRef ds:uri="http://www.w3.org/XML/1998/namespace"/>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Facet</Template>
  <TotalTime>3590</TotalTime>
  <Words>788</Words>
  <Application>Microsoft Office PowerPoint</Application>
  <PresentationFormat>Widescreen</PresentationFormat>
  <Paragraphs>155</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Trebuchet MS</vt:lpstr>
      <vt:lpstr>Wingdings 3</vt:lpstr>
      <vt:lpstr>Facet</vt:lpstr>
      <vt:lpstr>CARES Act </vt:lpstr>
      <vt:lpstr>Disclaimer </vt:lpstr>
      <vt:lpstr>CARES Act  </vt:lpstr>
      <vt:lpstr>Rebates</vt:lpstr>
      <vt:lpstr>Charitable Donations </vt:lpstr>
      <vt:lpstr>Paycheck Protection Program </vt:lpstr>
      <vt:lpstr>Paycheck Protection Program </vt:lpstr>
      <vt:lpstr>Paycheck Protection Program </vt:lpstr>
      <vt:lpstr>Paycheck Protection Program </vt:lpstr>
      <vt:lpstr>Paycheck Protection Program </vt:lpstr>
      <vt:lpstr>Paycheck Protection Program </vt:lpstr>
      <vt:lpstr>Paycheck Protection Program </vt:lpstr>
      <vt:lpstr>Paycheck Protection Program </vt:lpstr>
      <vt:lpstr>Paycheck Protection Program </vt:lpstr>
      <vt:lpstr>Paycheck Protection Program </vt:lpstr>
      <vt:lpstr>Paycheck Protection Program </vt:lpstr>
      <vt:lpstr>Paycheck Protection Program </vt:lpstr>
      <vt:lpstr>Paycheck Protection Program </vt:lpstr>
      <vt:lpstr>Paycheck Protection Program </vt:lpstr>
      <vt:lpstr>Paycheck Protection Program </vt:lpstr>
      <vt:lpstr>Paycheck Protection Program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Roger Curtis</dc:creator>
  <cp:lastModifiedBy>Sally Naglich</cp:lastModifiedBy>
  <cp:revision>45</cp:revision>
  <dcterms:created xsi:type="dcterms:W3CDTF">2019-09-28T15:23:41Z</dcterms:created>
  <dcterms:modified xsi:type="dcterms:W3CDTF">2020-04-09T12:37:55Z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0x010100495797269BBBCA4AB0FE76FC1F1CE115</vt:lpwstr>
  </property>
</Properties>
</file>